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1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82" r:id="rId2"/>
    <p:sldId id="294" r:id="rId3"/>
    <p:sldId id="400" r:id="rId4"/>
    <p:sldId id="438" r:id="rId5"/>
    <p:sldId id="437" r:id="rId6"/>
    <p:sldId id="403" r:id="rId7"/>
    <p:sldId id="436" r:id="rId8"/>
    <p:sldId id="435" r:id="rId9"/>
    <p:sldId id="415" r:id="rId10"/>
    <p:sldId id="405" r:id="rId11"/>
    <p:sldId id="407" r:id="rId12"/>
    <p:sldId id="425" r:id="rId13"/>
    <p:sldId id="410" r:id="rId14"/>
    <p:sldId id="453" r:id="rId15"/>
    <p:sldId id="475" r:id="rId16"/>
    <p:sldId id="408" r:id="rId17"/>
    <p:sldId id="455" r:id="rId18"/>
    <p:sldId id="456" r:id="rId19"/>
    <p:sldId id="409" r:id="rId20"/>
    <p:sldId id="465" r:id="rId21"/>
    <p:sldId id="467" r:id="rId22"/>
    <p:sldId id="466" r:id="rId23"/>
    <p:sldId id="413" r:id="rId24"/>
    <p:sldId id="416" r:id="rId25"/>
    <p:sldId id="449" r:id="rId26"/>
    <p:sldId id="450" r:id="rId27"/>
    <p:sldId id="417" r:id="rId28"/>
    <p:sldId id="451" r:id="rId29"/>
    <p:sldId id="452" r:id="rId30"/>
    <p:sldId id="420" r:id="rId31"/>
    <p:sldId id="422" r:id="rId32"/>
    <p:sldId id="421" r:id="rId33"/>
    <p:sldId id="424" r:id="rId34"/>
    <p:sldId id="463" r:id="rId35"/>
    <p:sldId id="468" r:id="rId36"/>
    <p:sldId id="426" r:id="rId37"/>
    <p:sldId id="471" r:id="rId38"/>
    <p:sldId id="460" r:id="rId39"/>
    <p:sldId id="427" r:id="rId40"/>
    <p:sldId id="430" r:id="rId41"/>
    <p:sldId id="429" r:id="rId42"/>
    <p:sldId id="431" r:id="rId43"/>
    <p:sldId id="432" r:id="rId44"/>
    <p:sldId id="434" r:id="rId45"/>
    <p:sldId id="45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4043" autoAdjust="0"/>
  </p:normalViewPr>
  <p:slideViewPr>
    <p:cSldViewPr snapToGrid="0">
      <p:cViewPr varScale="1">
        <p:scale>
          <a:sx n="89" d="100"/>
          <a:sy n="89" d="100"/>
        </p:scale>
        <p:origin x="7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ikella, Nagendra (tani7947@vandals.uidaho.edu)" userId="612b3adb-9028-4027-8959-07bcf3cd94b9" providerId="ADAL" clId="{FC080CA2-7EE9-40F7-8A05-EC1FF6BFEF4B}"/>
    <pc:docChg chg="delSld">
      <pc:chgData name="Tanikella, Nagendra (tani7947@vandals.uidaho.edu)" userId="612b3adb-9028-4027-8959-07bcf3cd94b9" providerId="ADAL" clId="{FC080CA2-7EE9-40F7-8A05-EC1FF6BFEF4B}" dt="2025-11-14T22:12:38.250" v="1" actId="47"/>
      <pc:docMkLst>
        <pc:docMk/>
      </pc:docMkLst>
      <pc:sldChg chg="del">
        <pc:chgData name="Tanikella, Nagendra (tani7947@vandals.uidaho.edu)" userId="612b3adb-9028-4027-8959-07bcf3cd94b9" providerId="ADAL" clId="{FC080CA2-7EE9-40F7-8A05-EC1FF6BFEF4B}" dt="2025-11-14T22:12:38.250" v="1" actId="47"/>
        <pc:sldMkLst>
          <pc:docMk/>
          <pc:sldMk cId="1454527176" sldId="440"/>
        </pc:sldMkLst>
      </pc:sldChg>
      <pc:sldChg chg="del">
        <pc:chgData name="Tanikella, Nagendra (tani7947@vandals.uidaho.edu)" userId="612b3adb-9028-4027-8959-07bcf3cd94b9" providerId="ADAL" clId="{FC080CA2-7EE9-40F7-8A05-EC1FF6BFEF4B}" dt="2025-11-14T22:12:38.250" v="1" actId="47"/>
        <pc:sldMkLst>
          <pc:docMk/>
          <pc:sldMk cId="3350554751" sldId="441"/>
        </pc:sldMkLst>
      </pc:sldChg>
      <pc:sldChg chg="del">
        <pc:chgData name="Tanikella, Nagendra (tani7947@vandals.uidaho.edu)" userId="612b3adb-9028-4027-8959-07bcf3cd94b9" providerId="ADAL" clId="{FC080CA2-7EE9-40F7-8A05-EC1FF6BFEF4B}" dt="2025-11-14T22:12:38.250" v="1" actId="47"/>
        <pc:sldMkLst>
          <pc:docMk/>
          <pc:sldMk cId="378319893" sldId="443"/>
        </pc:sldMkLst>
      </pc:sldChg>
      <pc:sldChg chg="del">
        <pc:chgData name="Tanikella, Nagendra (tani7947@vandals.uidaho.edu)" userId="612b3adb-9028-4027-8959-07bcf3cd94b9" providerId="ADAL" clId="{FC080CA2-7EE9-40F7-8A05-EC1FF6BFEF4B}" dt="2025-11-14T22:12:38.250" v="1" actId="47"/>
        <pc:sldMkLst>
          <pc:docMk/>
          <pc:sldMk cId="2239098627" sldId="444"/>
        </pc:sldMkLst>
      </pc:sldChg>
      <pc:sldChg chg="del">
        <pc:chgData name="Tanikella, Nagendra (tani7947@vandals.uidaho.edu)" userId="612b3adb-9028-4027-8959-07bcf3cd94b9" providerId="ADAL" clId="{FC080CA2-7EE9-40F7-8A05-EC1FF6BFEF4B}" dt="2025-11-14T22:12:38.250" v="1" actId="47"/>
        <pc:sldMkLst>
          <pc:docMk/>
          <pc:sldMk cId="536203963" sldId="445"/>
        </pc:sldMkLst>
      </pc:sldChg>
      <pc:sldChg chg="del">
        <pc:chgData name="Tanikella, Nagendra (tani7947@vandals.uidaho.edu)" userId="612b3adb-9028-4027-8959-07bcf3cd94b9" providerId="ADAL" clId="{FC080CA2-7EE9-40F7-8A05-EC1FF6BFEF4B}" dt="2025-11-14T22:12:38.250" v="1" actId="47"/>
        <pc:sldMkLst>
          <pc:docMk/>
          <pc:sldMk cId="637893709" sldId="446"/>
        </pc:sldMkLst>
      </pc:sldChg>
      <pc:sldChg chg="del">
        <pc:chgData name="Tanikella, Nagendra (tani7947@vandals.uidaho.edu)" userId="612b3adb-9028-4027-8959-07bcf3cd94b9" providerId="ADAL" clId="{FC080CA2-7EE9-40F7-8A05-EC1FF6BFEF4B}" dt="2025-11-14T22:12:38.250" v="1" actId="47"/>
        <pc:sldMkLst>
          <pc:docMk/>
          <pc:sldMk cId="3615086915" sldId="464"/>
        </pc:sldMkLst>
      </pc:sldChg>
      <pc:sldChg chg="del">
        <pc:chgData name="Tanikella, Nagendra (tani7947@vandals.uidaho.edu)" userId="612b3adb-9028-4027-8959-07bcf3cd94b9" providerId="ADAL" clId="{FC080CA2-7EE9-40F7-8A05-EC1FF6BFEF4B}" dt="2025-11-14T22:12:38.250" v="1" actId="47"/>
        <pc:sldMkLst>
          <pc:docMk/>
          <pc:sldMk cId="40320860" sldId="469"/>
        </pc:sldMkLst>
      </pc:sldChg>
      <pc:sldChg chg="del">
        <pc:chgData name="Tanikella, Nagendra (tani7947@vandals.uidaho.edu)" userId="612b3adb-9028-4027-8959-07bcf3cd94b9" providerId="ADAL" clId="{FC080CA2-7EE9-40F7-8A05-EC1FF6BFEF4B}" dt="2025-11-14T22:12:38.250" v="1" actId="47"/>
        <pc:sldMkLst>
          <pc:docMk/>
          <pc:sldMk cId="3713290912" sldId="472"/>
        </pc:sldMkLst>
      </pc:sldChg>
      <pc:sldChg chg="del">
        <pc:chgData name="Tanikella, Nagendra (tani7947@vandals.uidaho.edu)" userId="612b3adb-9028-4027-8959-07bcf3cd94b9" providerId="ADAL" clId="{FC080CA2-7EE9-40F7-8A05-EC1FF6BFEF4B}" dt="2025-11-14T22:12:38.250" v="1" actId="47"/>
        <pc:sldMkLst>
          <pc:docMk/>
          <pc:sldMk cId="3356262993" sldId="473"/>
        </pc:sldMkLst>
      </pc:sldChg>
      <pc:sldChg chg="del">
        <pc:chgData name="Tanikella, Nagendra (tani7947@vandals.uidaho.edu)" userId="612b3adb-9028-4027-8959-07bcf3cd94b9" providerId="ADAL" clId="{FC080CA2-7EE9-40F7-8A05-EC1FF6BFEF4B}" dt="2025-11-14T22:12:38.250" v="1" actId="47"/>
        <pc:sldMkLst>
          <pc:docMk/>
          <pc:sldMk cId="192666614" sldId="476"/>
        </pc:sldMkLst>
      </pc:sldChg>
      <pc:sldChg chg="del">
        <pc:chgData name="Tanikella, Nagendra (tani7947@vandals.uidaho.edu)" userId="612b3adb-9028-4027-8959-07bcf3cd94b9" providerId="ADAL" clId="{FC080CA2-7EE9-40F7-8A05-EC1FF6BFEF4B}" dt="2025-11-13T17:10:36.606" v="0" actId="2696"/>
        <pc:sldMkLst>
          <pc:docMk/>
          <pc:sldMk cId="4121231123" sldId="47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tani7947_vandals_uidaho_edu/Documents/3.6%20PhD%20Idaho/research/1.%20Paper/rheology%20and%20extrusion/experiments%20al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0% Hemp fiber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Total!$I$23:$J$23</c:f>
              <c:strCache>
                <c:ptCount val="2"/>
                <c:pt idx="0">
                  <c:v>Flexural strength </c:v>
                </c:pt>
                <c:pt idx="1">
                  <c:v>Compression strength </c:v>
                </c:pt>
              </c:strCache>
            </c:strRef>
          </c:cat>
          <c:val>
            <c:numRef>
              <c:f>Total!$I$24:$J$24</c:f>
              <c:numCache>
                <c:formatCode>0.0</c:formatCode>
                <c:ptCount val="2"/>
                <c:pt idx="0">
                  <c:v>16.64</c:v>
                </c:pt>
                <c:pt idx="1">
                  <c:v>14.827999999999999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43-4379-AD7C-7D0F8AC3AA5A}"/>
            </c:ext>
          </c:extLst>
        </c:ser>
        <c:ser>
          <c:idx val="1"/>
          <c:order val="1"/>
          <c:tx>
            <c:v>5 wt% hemp fiber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Total!$I$23:$J$23</c:f>
              <c:strCache>
                <c:ptCount val="2"/>
                <c:pt idx="0">
                  <c:v>Flexural strength </c:v>
                </c:pt>
                <c:pt idx="1">
                  <c:v>Compression strength </c:v>
                </c:pt>
              </c:strCache>
            </c:strRef>
          </c:cat>
          <c:val>
            <c:numRef>
              <c:f>Total!$I$25:$J$25</c:f>
              <c:numCache>
                <c:formatCode>0.0</c:formatCode>
                <c:ptCount val="2"/>
                <c:pt idx="0">
                  <c:v>21.829599999999999</c:v>
                </c:pt>
                <c:pt idx="1">
                  <c:v>20.108000000000001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43-4379-AD7C-7D0F8AC3A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262879"/>
        <c:axId val="562266239"/>
      </c:barChart>
      <c:catAx>
        <c:axId val="562262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266239"/>
        <c:crosses val="autoZero"/>
        <c:auto val="1"/>
        <c:lblAlgn val="ctr"/>
        <c:lblOffset val="100"/>
        <c:noMultiLvlLbl val="0"/>
      </c:catAx>
      <c:valAx>
        <c:axId val="56226623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Strength (MPa)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262879"/>
        <c:crosses val="autoZero"/>
        <c:crossBetween val="between"/>
        <c:majorUnit val="5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3B944A-444E-4359-A599-F1FEC2041A77}" type="doc">
      <dgm:prSet loTypeId="urn:microsoft.com/office/officeart/2005/8/layout/vList4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3580260-F5E8-4344-9EF0-65AF9D713B2A}">
      <dgm:prSet phldrT="[Text]" custT="1"/>
      <dgm:spPr/>
      <dgm:t>
        <a:bodyPr/>
        <a:lstStyle/>
        <a:p>
          <a:pPr marL="457200" indent="0">
            <a:buNone/>
          </a:pPr>
          <a:r>
            <a:rPr lang="en-US" sz="2400" dirty="0"/>
            <a:t>Study 1. Feasibility of short hemp fiber reinforcement</a:t>
          </a:r>
        </a:p>
      </dgm:t>
    </dgm:pt>
    <dgm:pt modelId="{306F78D3-58B9-441F-94EA-5A4E3C20B07F}" type="parTrans" cxnId="{9C749626-EA50-4C5A-9424-415BEF832938}">
      <dgm:prSet/>
      <dgm:spPr/>
      <dgm:t>
        <a:bodyPr/>
        <a:lstStyle/>
        <a:p>
          <a:endParaRPr lang="en-US" sz="2400"/>
        </a:p>
      </dgm:t>
    </dgm:pt>
    <dgm:pt modelId="{4CE50D16-7087-4EB1-BB3A-EE592D8F182E}" type="sibTrans" cxnId="{9C749626-EA50-4C5A-9424-415BEF832938}">
      <dgm:prSet/>
      <dgm:spPr/>
      <dgm:t>
        <a:bodyPr/>
        <a:lstStyle/>
        <a:p>
          <a:endParaRPr lang="en-US" sz="2400"/>
        </a:p>
      </dgm:t>
    </dgm:pt>
    <dgm:pt modelId="{93911FE3-3901-403C-819D-E816A04B84F3}">
      <dgm:prSet phldrT="[Text]" custT="1"/>
      <dgm:spPr/>
      <dgm:t>
        <a:bodyPr/>
        <a:lstStyle/>
        <a:p>
          <a:pPr marL="457200" indent="0">
            <a:buNone/>
          </a:pPr>
          <a:r>
            <a:rPr lang="en-US" sz="2400" dirty="0"/>
            <a:t>Study 2. Incorporation of hemp </a:t>
          </a:r>
          <a:r>
            <a:rPr lang="en-US" sz="2400" dirty="0" err="1"/>
            <a:t>hurd</a:t>
          </a:r>
          <a:r>
            <a:rPr lang="en-US" sz="2400" dirty="0"/>
            <a:t> </a:t>
          </a:r>
        </a:p>
      </dgm:t>
    </dgm:pt>
    <dgm:pt modelId="{AF2D7462-507A-4413-9C36-C96A8DCCB165}" type="parTrans" cxnId="{4CCAF0AB-4C23-4374-A69A-8FD08933928C}">
      <dgm:prSet/>
      <dgm:spPr/>
      <dgm:t>
        <a:bodyPr/>
        <a:lstStyle/>
        <a:p>
          <a:endParaRPr lang="en-US" sz="2400"/>
        </a:p>
      </dgm:t>
    </dgm:pt>
    <dgm:pt modelId="{D2DBA97A-9E7D-40C5-B27A-C20E8DAD39B3}" type="sibTrans" cxnId="{4CCAF0AB-4C23-4374-A69A-8FD08933928C}">
      <dgm:prSet/>
      <dgm:spPr/>
      <dgm:t>
        <a:bodyPr/>
        <a:lstStyle/>
        <a:p>
          <a:endParaRPr lang="en-US" sz="2400"/>
        </a:p>
      </dgm:t>
    </dgm:pt>
    <dgm:pt modelId="{BBD1DB4F-2971-47D7-BCC2-5D0B456B9F82}">
      <dgm:prSet phldrT="[Text]" phldr="0" custT="1"/>
      <dgm:spPr/>
      <dgm:t>
        <a:bodyPr/>
        <a:lstStyle/>
        <a:p>
          <a:pPr marL="914400" indent="-223838"/>
          <a:r>
            <a:rPr lang="en-US" sz="2400" dirty="0"/>
            <a:t>Effect of particle size</a:t>
          </a:r>
        </a:p>
      </dgm:t>
    </dgm:pt>
    <dgm:pt modelId="{1DC9E746-D99E-4A3E-9B2C-FA14EDC5562E}" type="parTrans" cxnId="{AAC30381-5708-4A8F-A830-E6E56B67FE96}">
      <dgm:prSet/>
      <dgm:spPr/>
      <dgm:t>
        <a:bodyPr/>
        <a:lstStyle/>
        <a:p>
          <a:endParaRPr lang="en-US" sz="2400"/>
        </a:p>
      </dgm:t>
    </dgm:pt>
    <dgm:pt modelId="{A861F525-09DB-48F2-B9DF-A733897F6930}" type="sibTrans" cxnId="{AAC30381-5708-4A8F-A830-E6E56B67FE96}">
      <dgm:prSet/>
      <dgm:spPr/>
      <dgm:t>
        <a:bodyPr/>
        <a:lstStyle/>
        <a:p>
          <a:endParaRPr lang="en-US" sz="2400"/>
        </a:p>
      </dgm:t>
    </dgm:pt>
    <dgm:pt modelId="{B69B6220-E243-4AC7-930A-7B518C5E2B9D}">
      <dgm:prSet phldrT="[Text]" custT="1"/>
      <dgm:spPr/>
      <dgm:t>
        <a:bodyPr/>
        <a:lstStyle/>
        <a:p>
          <a:pPr marL="457200" indent="0">
            <a:buNone/>
          </a:pPr>
          <a:r>
            <a:rPr lang="en-US" sz="2400" dirty="0"/>
            <a:t>Study 3. Continuous hemp fiber reinforcement</a:t>
          </a:r>
        </a:p>
      </dgm:t>
    </dgm:pt>
    <dgm:pt modelId="{1A68E225-3DE8-4FD5-AD55-5A0E508EC051}" type="parTrans" cxnId="{3F806610-0778-4ECA-9DBB-D2CDFC2D38F1}">
      <dgm:prSet/>
      <dgm:spPr/>
      <dgm:t>
        <a:bodyPr/>
        <a:lstStyle/>
        <a:p>
          <a:endParaRPr lang="en-US" sz="2400"/>
        </a:p>
      </dgm:t>
    </dgm:pt>
    <dgm:pt modelId="{39410E51-DB04-4114-9305-83EA2CAA9FA5}" type="sibTrans" cxnId="{3F806610-0778-4ECA-9DBB-D2CDFC2D38F1}">
      <dgm:prSet/>
      <dgm:spPr/>
      <dgm:t>
        <a:bodyPr/>
        <a:lstStyle/>
        <a:p>
          <a:endParaRPr lang="en-US" sz="2400"/>
        </a:p>
      </dgm:t>
    </dgm:pt>
    <dgm:pt modelId="{6415FFE3-4099-4B09-9851-ED5A582B2A4D}">
      <dgm:prSet phldrT="[Text]" phldr="0" custT="1"/>
      <dgm:spPr/>
      <dgm:t>
        <a:bodyPr/>
        <a:lstStyle/>
        <a:p>
          <a:pPr marL="914400" indent="-223838"/>
          <a:r>
            <a:rPr lang="en-US" sz="2400" dirty="0"/>
            <a:t>Tensile strength</a:t>
          </a:r>
        </a:p>
      </dgm:t>
    </dgm:pt>
    <dgm:pt modelId="{171E7133-6A77-4472-9271-EFFE7B0E45FC}" type="parTrans" cxnId="{3DCA104A-D6B1-4036-AD39-0898AF0682B7}">
      <dgm:prSet/>
      <dgm:spPr/>
      <dgm:t>
        <a:bodyPr/>
        <a:lstStyle/>
        <a:p>
          <a:endParaRPr lang="en-US" sz="2400"/>
        </a:p>
      </dgm:t>
    </dgm:pt>
    <dgm:pt modelId="{F905EEEA-0FD3-4C72-B4FC-886788C530F4}" type="sibTrans" cxnId="{3DCA104A-D6B1-4036-AD39-0898AF0682B7}">
      <dgm:prSet/>
      <dgm:spPr/>
      <dgm:t>
        <a:bodyPr/>
        <a:lstStyle/>
        <a:p>
          <a:endParaRPr lang="en-US" sz="2400"/>
        </a:p>
      </dgm:t>
    </dgm:pt>
    <dgm:pt modelId="{5C6D17CC-E331-4D06-9222-63AE724CE2A7}">
      <dgm:prSet phldrT="[Text]" phldr="0" custT="1"/>
      <dgm:spPr/>
      <dgm:t>
        <a:bodyPr/>
        <a:lstStyle/>
        <a:p>
          <a:pPr marL="914400" indent="-223838"/>
          <a:r>
            <a:rPr lang="en-US" sz="2400" dirty="0"/>
            <a:t>Extrudability and printability</a:t>
          </a:r>
        </a:p>
      </dgm:t>
    </dgm:pt>
    <dgm:pt modelId="{C917BEB5-36DE-46DC-B19B-A85650D63B14}" type="parTrans" cxnId="{FE4F86ED-0565-41D2-AE1C-8E736B183236}">
      <dgm:prSet/>
      <dgm:spPr/>
      <dgm:t>
        <a:bodyPr/>
        <a:lstStyle/>
        <a:p>
          <a:endParaRPr lang="en-US"/>
        </a:p>
      </dgm:t>
    </dgm:pt>
    <dgm:pt modelId="{9EDCEDAC-6A53-4B00-9820-FCC7F1AB2607}" type="sibTrans" cxnId="{FE4F86ED-0565-41D2-AE1C-8E736B183236}">
      <dgm:prSet/>
      <dgm:spPr/>
      <dgm:t>
        <a:bodyPr/>
        <a:lstStyle/>
        <a:p>
          <a:endParaRPr lang="en-US"/>
        </a:p>
      </dgm:t>
    </dgm:pt>
    <dgm:pt modelId="{DB7873A0-3CDC-4FCE-A98A-94168B5EFF89}">
      <dgm:prSet phldrT="[Text]" phldr="0" custT="1"/>
      <dgm:spPr/>
      <dgm:t>
        <a:bodyPr/>
        <a:lstStyle/>
        <a:p>
          <a:pPr marL="914400" indent="-228600"/>
          <a:r>
            <a:rPr lang="en-US" sz="2400" dirty="0"/>
            <a:t>Compression and flexural strength</a:t>
          </a:r>
        </a:p>
      </dgm:t>
    </dgm:pt>
    <dgm:pt modelId="{A302001F-7FC6-4FDB-B3A5-292E6CE0B14C}" type="parTrans" cxnId="{AC73C4DA-63C9-4009-9AD8-4A1AD4E34F75}">
      <dgm:prSet/>
      <dgm:spPr/>
      <dgm:t>
        <a:bodyPr/>
        <a:lstStyle/>
        <a:p>
          <a:endParaRPr lang="en-US"/>
        </a:p>
      </dgm:t>
    </dgm:pt>
    <dgm:pt modelId="{38407CEE-E64F-4732-8A78-D004522C6ABF}" type="sibTrans" cxnId="{AC73C4DA-63C9-4009-9AD8-4A1AD4E34F75}">
      <dgm:prSet/>
      <dgm:spPr/>
      <dgm:t>
        <a:bodyPr/>
        <a:lstStyle/>
        <a:p>
          <a:endParaRPr lang="en-US"/>
        </a:p>
      </dgm:t>
    </dgm:pt>
    <dgm:pt modelId="{FCA72F8A-BE79-4B8A-B83F-62A308AC6AE0}">
      <dgm:prSet phldrT="[Text]" phldr="0" custT="1"/>
      <dgm:spPr/>
      <dgm:t>
        <a:bodyPr/>
        <a:lstStyle/>
        <a:p>
          <a:pPr marL="914400" indent="-223838"/>
          <a:r>
            <a:rPr lang="en-US" sz="2400" dirty="0"/>
            <a:t>Optimization based on cost, strength, extrudability</a:t>
          </a:r>
        </a:p>
      </dgm:t>
    </dgm:pt>
    <dgm:pt modelId="{A9BE514D-481E-43B5-8320-5F28D33D2C3C}" type="parTrans" cxnId="{7150101C-DACF-4CF7-BD70-152B5BCDB3A2}">
      <dgm:prSet/>
      <dgm:spPr/>
      <dgm:t>
        <a:bodyPr/>
        <a:lstStyle/>
        <a:p>
          <a:endParaRPr lang="en-US"/>
        </a:p>
      </dgm:t>
    </dgm:pt>
    <dgm:pt modelId="{8B211697-C1CA-4135-B32C-B1364B4D09E3}" type="sibTrans" cxnId="{7150101C-DACF-4CF7-BD70-152B5BCDB3A2}">
      <dgm:prSet/>
      <dgm:spPr/>
      <dgm:t>
        <a:bodyPr/>
        <a:lstStyle/>
        <a:p>
          <a:endParaRPr lang="en-US"/>
        </a:p>
      </dgm:t>
    </dgm:pt>
    <dgm:pt modelId="{770879EE-4530-4567-9069-F08851912858}">
      <dgm:prSet phldrT="[Text]" phldr="0" custT="1"/>
      <dgm:spPr/>
      <dgm:t>
        <a:bodyPr/>
        <a:lstStyle/>
        <a:p>
          <a:pPr marL="914400" indent="-223838"/>
          <a:r>
            <a:rPr lang="en-US" sz="2400" dirty="0"/>
            <a:t>Modification of the die</a:t>
          </a:r>
        </a:p>
      </dgm:t>
    </dgm:pt>
    <dgm:pt modelId="{0DF7F1CA-7116-4339-A499-C0A3914EB80A}" type="parTrans" cxnId="{F0E8134A-F0E7-4002-B4A8-D71914FD06D5}">
      <dgm:prSet/>
      <dgm:spPr/>
      <dgm:t>
        <a:bodyPr/>
        <a:lstStyle/>
        <a:p>
          <a:endParaRPr lang="en-US" sz="2400"/>
        </a:p>
      </dgm:t>
    </dgm:pt>
    <dgm:pt modelId="{406E47F0-DD56-46A0-8B32-26DCC4D1E032}" type="sibTrans" cxnId="{F0E8134A-F0E7-4002-B4A8-D71914FD06D5}">
      <dgm:prSet/>
      <dgm:spPr/>
      <dgm:t>
        <a:bodyPr/>
        <a:lstStyle/>
        <a:p>
          <a:endParaRPr lang="en-US" sz="2400"/>
        </a:p>
      </dgm:t>
    </dgm:pt>
    <dgm:pt modelId="{5D8E3F0A-3F96-4728-A0F7-CB1A9B5F01AB}" type="pres">
      <dgm:prSet presAssocID="{C73B944A-444E-4359-A599-F1FEC2041A77}" presName="linear" presStyleCnt="0">
        <dgm:presLayoutVars>
          <dgm:dir/>
          <dgm:resizeHandles val="exact"/>
        </dgm:presLayoutVars>
      </dgm:prSet>
      <dgm:spPr/>
    </dgm:pt>
    <dgm:pt modelId="{1A956A17-1B88-495D-B5A3-CBF55EAB32F2}" type="pres">
      <dgm:prSet presAssocID="{A3580260-F5E8-4344-9EF0-65AF9D713B2A}" presName="comp" presStyleCnt="0"/>
      <dgm:spPr/>
    </dgm:pt>
    <dgm:pt modelId="{71D9E020-6374-471D-87BC-36F231A40345}" type="pres">
      <dgm:prSet presAssocID="{A3580260-F5E8-4344-9EF0-65AF9D713B2A}" presName="box" presStyleLbl="node1" presStyleIdx="0" presStyleCnt="3" custLinFactNeighborY="7535"/>
      <dgm:spPr/>
    </dgm:pt>
    <dgm:pt modelId="{93989F31-AA8E-48B5-8779-F4C345CB90EF}" type="pres">
      <dgm:prSet presAssocID="{A3580260-F5E8-4344-9EF0-65AF9D713B2A}" presName="img" presStyleLbl="fgImgPlace1" presStyleIdx="0" presStyleCnt="3" custScaleX="126512" custScaleY="125070" custLinFactNeighborX="3225" custLinFactNeighborY="928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935E219-F84B-48BC-AE58-22D46F4EF6A3}" type="pres">
      <dgm:prSet presAssocID="{A3580260-F5E8-4344-9EF0-65AF9D713B2A}" presName="text" presStyleLbl="node1" presStyleIdx="0" presStyleCnt="3">
        <dgm:presLayoutVars>
          <dgm:bulletEnabled val="1"/>
        </dgm:presLayoutVars>
      </dgm:prSet>
      <dgm:spPr/>
    </dgm:pt>
    <dgm:pt modelId="{74A43ADC-A059-4A1A-8EE4-EEFA7EA70D2E}" type="pres">
      <dgm:prSet presAssocID="{4CE50D16-7087-4EB1-BB3A-EE592D8F182E}" presName="spacer" presStyleCnt="0"/>
      <dgm:spPr/>
    </dgm:pt>
    <dgm:pt modelId="{87F44FA0-2364-4CFA-98AB-B9C1CE289B41}" type="pres">
      <dgm:prSet presAssocID="{93911FE3-3901-403C-819D-E816A04B84F3}" presName="comp" presStyleCnt="0"/>
      <dgm:spPr/>
    </dgm:pt>
    <dgm:pt modelId="{37DEB8E3-3188-4557-A40D-77DEB8CAA548}" type="pres">
      <dgm:prSet presAssocID="{93911FE3-3901-403C-819D-E816A04B84F3}" presName="box" presStyleLbl="node1" presStyleIdx="1" presStyleCnt="3"/>
      <dgm:spPr/>
    </dgm:pt>
    <dgm:pt modelId="{9D369791-6855-42AC-B2F4-033A4045150A}" type="pres">
      <dgm:prSet presAssocID="{93911FE3-3901-403C-819D-E816A04B84F3}" presName="img" presStyleLbl="fgImgPlace1" presStyleIdx="1" presStyleCnt="3" custScaleX="126512" custScaleY="125107" custLinFactNeighborX="4775" custLinFactNeighborY="166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F6973F9-B007-42FC-BE8F-99EF4257F219}" type="pres">
      <dgm:prSet presAssocID="{93911FE3-3901-403C-819D-E816A04B84F3}" presName="text" presStyleLbl="node1" presStyleIdx="1" presStyleCnt="3">
        <dgm:presLayoutVars>
          <dgm:bulletEnabled val="1"/>
        </dgm:presLayoutVars>
      </dgm:prSet>
      <dgm:spPr/>
    </dgm:pt>
    <dgm:pt modelId="{05F52501-0A29-4447-8FA2-C23961668348}" type="pres">
      <dgm:prSet presAssocID="{D2DBA97A-9E7D-40C5-B27A-C20E8DAD39B3}" presName="spacer" presStyleCnt="0"/>
      <dgm:spPr/>
    </dgm:pt>
    <dgm:pt modelId="{2D432ABA-8F66-4919-AAD8-8D58942BB841}" type="pres">
      <dgm:prSet presAssocID="{B69B6220-E243-4AC7-930A-7B518C5E2B9D}" presName="comp" presStyleCnt="0"/>
      <dgm:spPr/>
    </dgm:pt>
    <dgm:pt modelId="{5B25E3D0-5FA4-466D-8C05-91DE1AAA870F}" type="pres">
      <dgm:prSet presAssocID="{B69B6220-E243-4AC7-930A-7B518C5E2B9D}" presName="box" presStyleLbl="node1" presStyleIdx="2" presStyleCnt="3"/>
      <dgm:spPr/>
    </dgm:pt>
    <dgm:pt modelId="{9354346E-B7C0-47AA-9740-50648E0085A1}" type="pres">
      <dgm:prSet presAssocID="{B69B6220-E243-4AC7-930A-7B518C5E2B9D}" presName="img" presStyleLbl="fgImgPlace1" presStyleIdx="2" presStyleCnt="3" custScaleX="126512" custScaleY="125087" custLinFactNeighborX="4773" custLinFactNeighborY="36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566A99F-D97F-488F-8EEF-7C73BF3EC73E}" type="pres">
      <dgm:prSet presAssocID="{B69B6220-E243-4AC7-930A-7B518C5E2B9D}" presName="text" presStyleLbl="node1" presStyleIdx="2" presStyleCnt="3">
        <dgm:presLayoutVars>
          <dgm:bulletEnabled val="1"/>
        </dgm:presLayoutVars>
      </dgm:prSet>
      <dgm:spPr/>
    </dgm:pt>
  </dgm:ptLst>
  <dgm:cxnLst>
    <dgm:cxn modelId="{3F806610-0778-4ECA-9DBB-D2CDFC2D38F1}" srcId="{C73B944A-444E-4359-A599-F1FEC2041A77}" destId="{B69B6220-E243-4AC7-930A-7B518C5E2B9D}" srcOrd="2" destOrd="0" parTransId="{1A68E225-3DE8-4FD5-AD55-5A0E508EC051}" sibTransId="{39410E51-DB04-4114-9305-83EA2CAA9FA5}"/>
    <dgm:cxn modelId="{C5146311-E745-4F5F-BADF-2747FE4D78DB}" type="presOf" srcId="{BBD1DB4F-2971-47D7-BCC2-5D0B456B9F82}" destId="{37DEB8E3-3188-4557-A40D-77DEB8CAA548}" srcOrd="0" destOrd="1" presId="urn:microsoft.com/office/officeart/2005/8/layout/vList4"/>
    <dgm:cxn modelId="{7150101C-DACF-4CF7-BD70-152B5BCDB3A2}" srcId="{93911FE3-3901-403C-819D-E816A04B84F3}" destId="{FCA72F8A-BE79-4B8A-B83F-62A308AC6AE0}" srcOrd="1" destOrd="0" parTransId="{A9BE514D-481E-43B5-8320-5F28D33D2C3C}" sibTransId="{8B211697-C1CA-4135-B32C-B1364B4D09E3}"/>
    <dgm:cxn modelId="{9C749626-EA50-4C5A-9424-415BEF832938}" srcId="{C73B944A-444E-4359-A599-F1FEC2041A77}" destId="{A3580260-F5E8-4344-9EF0-65AF9D713B2A}" srcOrd="0" destOrd="0" parTransId="{306F78D3-58B9-441F-94EA-5A4E3C20B07F}" sibTransId="{4CE50D16-7087-4EB1-BB3A-EE592D8F182E}"/>
    <dgm:cxn modelId="{5F4CF727-7C42-47E1-A318-38A3CF3B563E}" type="presOf" srcId="{B69B6220-E243-4AC7-930A-7B518C5E2B9D}" destId="{F566A99F-D97F-488F-8EEF-7C73BF3EC73E}" srcOrd="1" destOrd="0" presId="urn:microsoft.com/office/officeart/2005/8/layout/vList4"/>
    <dgm:cxn modelId="{E656EC28-6879-486B-8EF1-A191E7DA9D02}" type="presOf" srcId="{6415FFE3-4099-4B09-9851-ED5A582B2A4D}" destId="{5B25E3D0-5FA4-466D-8C05-91DE1AAA870F}" srcOrd="0" destOrd="2" presId="urn:microsoft.com/office/officeart/2005/8/layout/vList4"/>
    <dgm:cxn modelId="{EF72B532-4632-4218-B484-96BEC246559B}" type="presOf" srcId="{BBD1DB4F-2971-47D7-BCC2-5D0B456B9F82}" destId="{EF6973F9-B007-42FC-BE8F-99EF4257F219}" srcOrd="1" destOrd="1" presId="urn:microsoft.com/office/officeart/2005/8/layout/vList4"/>
    <dgm:cxn modelId="{D502C736-7457-460D-83B9-17E9DA89C81D}" type="presOf" srcId="{A3580260-F5E8-4344-9EF0-65AF9D713B2A}" destId="{71D9E020-6374-471D-87BC-36F231A40345}" srcOrd="0" destOrd="0" presId="urn:microsoft.com/office/officeart/2005/8/layout/vList4"/>
    <dgm:cxn modelId="{5D96465E-FA64-44D3-A82E-2B9F6BE8DFD0}" type="presOf" srcId="{93911FE3-3901-403C-819D-E816A04B84F3}" destId="{EF6973F9-B007-42FC-BE8F-99EF4257F219}" srcOrd="1" destOrd="0" presId="urn:microsoft.com/office/officeart/2005/8/layout/vList4"/>
    <dgm:cxn modelId="{3DCA104A-D6B1-4036-AD39-0898AF0682B7}" srcId="{B69B6220-E243-4AC7-930A-7B518C5E2B9D}" destId="{6415FFE3-4099-4B09-9851-ED5A582B2A4D}" srcOrd="1" destOrd="0" parTransId="{171E7133-6A77-4472-9271-EFFE7B0E45FC}" sibTransId="{F905EEEA-0FD3-4C72-B4FC-886788C530F4}"/>
    <dgm:cxn modelId="{F0E8134A-F0E7-4002-B4A8-D71914FD06D5}" srcId="{B69B6220-E243-4AC7-930A-7B518C5E2B9D}" destId="{770879EE-4530-4567-9069-F08851912858}" srcOrd="0" destOrd="0" parTransId="{0DF7F1CA-7116-4339-A499-C0A3914EB80A}" sibTransId="{406E47F0-DD56-46A0-8B32-26DCC4D1E032}"/>
    <dgm:cxn modelId="{4F153B50-4431-40EF-ACD1-2B153017F3C8}" type="presOf" srcId="{FCA72F8A-BE79-4B8A-B83F-62A308AC6AE0}" destId="{EF6973F9-B007-42FC-BE8F-99EF4257F219}" srcOrd="1" destOrd="2" presId="urn:microsoft.com/office/officeart/2005/8/layout/vList4"/>
    <dgm:cxn modelId="{FDE46351-077E-49C6-A0B6-1B08AAD11B8A}" type="presOf" srcId="{5C6D17CC-E331-4D06-9222-63AE724CE2A7}" destId="{2935E219-F84B-48BC-AE58-22D46F4EF6A3}" srcOrd="1" destOrd="1" presId="urn:microsoft.com/office/officeart/2005/8/layout/vList4"/>
    <dgm:cxn modelId="{8BC11A54-8004-4ABA-B19C-712DE55A7417}" type="presOf" srcId="{B69B6220-E243-4AC7-930A-7B518C5E2B9D}" destId="{5B25E3D0-5FA4-466D-8C05-91DE1AAA870F}" srcOrd="0" destOrd="0" presId="urn:microsoft.com/office/officeart/2005/8/layout/vList4"/>
    <dgm:cxn modelId="{AAC30381-5708-4A8F-A830-E6E56B67FE96}" srcId="{93911FE3-3901-403C-819D-E816A04B84F3}" destId="{BBD1DB4F-2971-47D7-BCC2-5D0B456B9F82}" srcOrd="0" destOrd="0" parTransId="{1DC9E746-D99E-4A3E-9B2C-FA14EDC5562E}" sibTransId="{A861F525-09DB-48F2-B9DF-A733897F6930}"/>
    <dgm:cxn modelId="{64EBCF9A-01CF-476A-8FAE-19FCC7816D58}" type="presOf" srcId="{DB7873A0-3CDC-4FCE-A98A-94168B5EFF89}" destId="{71D9E020-6374-471D-87BC-36F231A40345}" srcOrd="0" destOrd="2" presId="urn:microsoft.com/office/officeart/2005/8/layout/vList4"/>
    <dgm:cxn modelId="{6BF6E39E-E661-4C8A-AFD3-7ACC35DDB4F9}" type="presOf" srcId="{C73B944A-444E-4359-A599-F1FEC2041A77}" destId="{5D8E3F0A-3F96-4728-A0F7-CB1A9B5F01AB}" srcOrd="0" destOrd="0" presId="urn:microsoft.com/office/officeart/2005/8/layout/vList4"/>
    <dgm:cxn modelId="{AFC677A5-2A4E-4B78-AAF1-A55E52E4640F}" type="presOf" srcId="{770879EE-4530-4567-9069-F08851912858}" destId="{5B25E3D0-5FA4-466D-8C05-91DE1AAA870F}" srcOrd="0" destOrd="1" presId="urn:microsoft.com/office/officeart/2005/8/layout/vList4"/>
    <dgm:cxn modelId="{4CCAF0AB-4C23-4374-A69A-8FD08933928C}" srcId="{C73B944A-444E-4359-A599-F1FEC2041A77}" destId="{93911FE3-3901-403C-819D-E816A04B84F3}" srcOrd="1" destOrd="0" parTransId="{AF2D7462-507A-4413-9C36-C96A8DCCB165}" sibTransId="{D2DBA97A-9E7D-40C5-B27A-C20E8DAD39B3}"/>
    <dgm:cxn modelId="{2F2199AE-F847-4D95-8A52-B595B1F11B6D}" type="presOf" srcId="{A3580260-F5E8-4344-9EF0-65AF9D713B2A}" destId="{2935E219-F84B-48BC-AE58-22D46F4EF6A3}" srcOrd="1" destOrd="0" presId="urn:microsoft.com/office/officeart/2005/8/layout/vList4"/>
    <dgm:cxn modelId="{1B9136C3-A526-4B27-98EA-8DB6835FCF3C}" type="presOf" srcId="{770879EE-4530-4567-9069-F08851912858}" destId="{F566A99F-D97F-488F-8EEF-7C73BF3EC73E}" srcOrd="1" destOrd="1" presId="urn:microsoft.com/office/officeart/2005/8/layout/vList4"/>
    <dgm:cxn modelId="{73CDE3C9-6435-4C44-87E2-698B5E008343}" type="presOf" srcId="{DB7873A0-3CDC-4FCE-A98A-94168B5EFF89}" destId="{2935E219-F84B-48BC-AE58-22D46F4EF6A3}" srcOrd="1" destOrd="2" presId="urn:microsoft.com/office/officeart/2005/8/layout/vList4"/>
    <dgm:cxn modelId="{6BEE3FDA-7F84-4784-A41C-77C4CD25520C}" type="presOf" srcId="{FCA72F8A-BE79-4B8A-B83F-62A308AC6AE0}" destId="{37DEB8E3-3188-4557-A40D-77DEB8CAA548}" srcOrd="0" destOrd="2" presId="urn:microsoft.com/office/officeart/2005/8/layout/vList4"/>
    <dgm:cxn modelId="{AC73C4DA-63C9-4009-9AD8-4A1AD4E34F75}" srcId="{A3580260-F5E8-4344-9EF0-65AF9D713B2A}" destId="{DB7873A0-3CDC-4FCE-A98A-94168B5EFF89}" srcOrd="1" destOrd="0" parTransId="{A302001F-7FC6-4FDB-B3A5-292E6CE0B14C}" sibTransId="{38407CEE-E64F-4732-8A78-D004522C6ABF}"/>
    <dgm:cxn modelId="{FE4F86ED-0565-41D2-AE1C-8E736B183236}" srcId="{A3580260-F5E8-4344-9EF0-65AF9D713B2A}" destId="{5C6D17CC-E331-4D06-9222-63AE724CE2A7}" srcOrd="0" destOrd="0" parTransId="{C917BEB5-36DE-46DC-B19B-A85650D63B14}" sibTransId="{9EDCEDAC-6A53-4B00-9820-FCC7F1AB2607}"/>
    <dgm:cxn modelId="{E8D990ED-2DB9-4263-AF4D-1D545142A98F}" type="presOf" srcId="{6415FFE3-4099-4B09-9851-ED5A582B2A4D}" destId="{F566A99F-D97F-488F-8EEF-7C73BF3EC73E}" srcOrd="1" destOrd="2" presId="urn:microsoft.com/office/officeart/2005/8/layout/vList4"/>
    <dgm:cxn modelId="{2D72F2F2-2FB6-47D1-801E-18C77CAEBC18}" type="presOf" srcId="{93911FE3-3901-403C-819D-E816A04B84F3}" destId="{37DEB8E3-3188-4557-A40D-77DEB8CAA548}" srcOrd="0" destOrd="0" presId="urn:microsoft.com/office/officeart/2005/8/layout/vList4"/>
    <dgm:cxn modelId="{AD2E13FE-8193-412A-B2EA-6BD0264B72D0}" type="presOf" srcId="{5C6D17CC-E331-4D06-9222-63AE724CE2A7}" destId="{71D9E020-6374-471D-87BC-36F231A40345}" srcOrd="0" destOrd="1" presId="urn:microsoft.com/office/officeart/2005/8/layout/vList4"/>
    <dgm:cxn modelId="{FB7032CE-F931-44B5-A22C-9EE38DFD8FD0}" type="presParOf" srcId="{5D8E3F0A-3F96-4728-A0F7-CB1A9B5F01AB}" destId="{1A956A17-1B88-495D-B5A3-CBF55EAB32F2}" srcOrd="0" destOrd="0" presId="urn:microsoft.com/office/officeart/2005/8/layout/vList4"/>
    <dgm:cxn modelId="{53404798-8704-489E-A4D7-BE2D86B8D71B}" type="presParOf" srcId="{1A956A17-1B88-495D-B5A3-CBF55EAB32F2}" destId="{71D9E020-6374-471D-87BC-36F231A40345}" srcOrd="0" destOrd="0" presId="urn:microsoft.com/office/officeart/2005/8/layout/vList4"/>
    <dgm:cxn modelId="{B103FB90-D8FA-41A8-9E4F-4124E1CB10B4}" type="presParOf" srcId="{1A956A17-1B88-495D-B5A3-CBF55EAB32F2}" destId="{93989F31-AA8E-48B5-8779-F4C345CB90EF}" srcOrd="1" destOrd="0" presId="urn:microsoft.com/office/officeart/2005/8/layout/vList4"/>
    <dgm:cxn modelId="{DA275CEC-943F-4199-903B-1950800E4FC8}" type="presParOf" srcId="{1A956A17-1B88-495D-B5A3-CBF55EAB32F2}" destId="{2935E219-F84B-48BC-AE58-22D46F4EF6A3}" srcOrd="2" destOrd="0" presId="urn:microsoft.com/office/officeart/2005/8/layout/vList4"/>
    <dgm:cxn modelId="{D4ED89E1-C8F2-46ED-BC95-991E75ADABF2}" type="presParOf" srcId="{5D8E3F0A-3F96-4728-A0F7-CB1A9B5F01AB}" destId="{74A43ADC-A059-4A1A-8EE4-EEFA7EA70D2E}" srcOrd="1" destOrd="0" presId="urn:microsoft.com/office/officeart/2005/8/layout/vList4"/>
    <dgm:cxn modelId="{5F89FD9B-0AA4-46B8-AB91-84237145D244}" type="presParOf" srcId="{5D8E3F0A-3F96-4728-A0F7-CB1A9B5F01AB}" destId="{87F44FA0-2364-4CFA-98AB-B9C1CE289B41}" srcOrd="2" destOrd="0" presId="urn:microsoft.com/office/officeart/2005/8/layout/vList4"/>
    <dgm:cxn modelId="{25D07E65-B806-4001-8C2F-D1D15F9066C7}" type="presParOf" srcId="{87F44FA0-2364-4CFA-98AB-B9C1CE289B41}" destId="{37DEB8E3-3188-4557-A40D-77DEB8CAA548}" srcOrd="0" destOrd="0" presId="urn:microsoft.com/office/officeart/2005/8/layout/vList4"/>
    <dgm:cxn modelId="{CE70C948-84B1-459F-A6B3-E2081B1BBA8A}" type="presParOf" srcId="{87F44FA0-2364-4CFA-98AB-B9C1CE289B41}" destId="{9D369791-6855-42AC-B2F4-033A4045150A}" srcOrd="1" destOrd="0" presId="urn:microsoft.com/office/officeart/2005/8/layout/vList4"/>
    <dgm:cxn modelId="{127E3EE1-FEB3-44BE-A069-5594CA389521}" type="presParOf" srcId="{87F44FA0-2364-4CFA-98AB-B9C1CE289B41}" destId="{EF6973F9-B007-42FC-BE8F-99EF4257F219}" srcOrd="2" destOrd="0" presId="urn:microsoft.com/office/officeart/2005/8/layout/vList4"/>
    <dgm:cxn modelId="{D0ECBAAD-4666-4655-9360-F52EC8D9125D}" type="presParOf" srcId="{5D8E3F0A-3F96-4728-A0F7-CB1A9B5F01AB}" destId="{05F52501-0A29-4447-8FA2-C23961668348}" srcOrd="3" destOrd="0" presId="urn:microsoft.com/office/officeart/2005/8/layout/vList4"/>
    <dgm:cxn modelId="{944D1864-8CF7-4775-BEF0-63056BD934B3}" type="presParOf" srcId="{5D8E3F0A-3F96-4728-A0F7-CB1A9B5F01AB}" destId="{2D432ABA-8F66-4919-AAD8-8D58942BB841}" srcOrd="4" destOrd="0" presId="urn:microsoft.com/office/officeart/2005/8/layout/vList4"/>
    <dgm:cxn modelId="{6100256D-FE6C-47B0-8349-136C7A14407B}" type="presParOf" srcId="{2D432ABA-8F66-4919-AAD8-8D58942BB841}" destId="{5B25E3D0-5FA4-466D-8C05-91DE1AAA870F}" srcOrd="0" destOrd="0" presId="urn:microsoft.com/office/officeart/2005/8/layout/vList4"/>
    <dgm:cxn modelId="{4F5FC9D2-274F-4B81-A275-B3A94B160288}" type="presParOf" srcId="{2D432ABA-8F66-4919-AAD8-8D58942BB841}" destId="{9354346E-B7C0-47AA-9740-50648E0085A1}" srcOrd="1" destOrd="0" presId="urn:microsoft.com/office/officeart/2005/8/layout/vList4"/>
    <dgm:cxn modelId="{3DDFE45C-F830-4B65-83F8-D7E583A672EC}" type="presParOf" srcId="{2D432ABA-8F66-4919-AAD8-8D58942BB841}" destId="{F566A99F-D97F-488F-8EEF-7C73BF3EC73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9E020-6374-471D-87BC-36F231A40345}">
      <dsp:nvSpPr>
        <dsp:cNvPr id="0" name=""/>
        <dsp:cNvSpPr/>
      </dsp:nvSpPr>
      <dsp:spPr>
        <a:xfrm>
          <a:off x="52485" y="119881"/>
          <a:ext cx="9938193" cy="15851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45720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Study 1. Feasibility of short hemp fiber reinforcement</a:t>
          </a:r>
        </a:p>
        <a:p>
          <a:pPr marL="914400" lvl="1" indent="-223838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Extrudability and printability</a:t>
          </a:r>
        </a:p>
        <a:p>
          <a:pPr marL="9144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Compression and flexural strength</a:t>
          </a:r>
        </a:p>
      </dsp:txBody>
      <dsp:txXfrm>
        <a:off x="2198634" y="119881"/>
        <a:ext cx="7792044" cy="1585100"/>
      </dsp:txXfrm>
    </dsp:sp>
    <dsp:sp modelId="{93989F31-AA8E-48B5-8779-F4C345CB90EF}">
      <dsp:nvSpPr>
        <dsp:cNvPr id="0" name=""/>
        <dsp:cNvSpPr/>
      </dsp:nvSpPr>
      <dsp:spPr>
        <a:xfrm>
          <a:off x="11615" y="117791"/>
          <a:ext cx="2514601" cy="158598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DEB8E3-3188-4557-A40D-77DEB8CAA548}">
      <dsp:nvSpPr>
        <dsp:cNvPr id="0" name=""/>
        <dsp:cNvSpPr/>
      </dsp:nvSpPr>
      <dsp:spPr>
        <a:xfrm>
          <a:off x="52485" y="1745176"/>
          <a:ext cx="9938193" cy="15851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45720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Study 2. Incorporation of hemp </a:t>
          </a:r>
          <a:r>
            <a:rPr lang="en-US" sz="2400" kern="1200" dirty="0" err="1"/>
            <a:t>hurd</a:t>
          </a:r>
          <a:r>
            <a:rPr lang="en-US" sz="2400" kern="1200" dirty="0"/>
            <a:t> </a:t>
          </a:r>
        </a:p>
        <a:p>
          <a:pPr marL="914400" lvl="1" indent="-223838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Effect of particle size</a:t>
          </a:r>
        </a:p>
        <a:p>
          <a:pPr marL="914400" lvl="1" indent="-223838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Optimization based on cost, strength, extrudability</a:t>
          </a:r>
        </a:p>
      </dsp:txBody>
      <dsp:txXfrm>
        <a:off x="2198634" y="1745176"/>
        <a:ext cx="7792044" cy="1585100"/>
      </dsp:txXfrm>
    </dsp:sp>
    <dsp:sp modelId="{9D369791-6855-42AC-B2F4-033A4045150A}">
      <dsp:nvSpPr>
        <dsp:cNvPr id="0" name=""/>
        <dsp:cNvSpPr/>
      </dsp:nvSpPr>
      <dsp:spPr>
        <a:xfrm>
          <a:off x="42424" y="1746602"/>
          <a:ext cx="2514601" cy="158645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B25E3D0-5FA4-466D-8C05-91DE1AAA870F}">
      <dsp:nvSpPr>
        <dsp:cNvPr id="0" name=""/>
        <dsp:cNvSpPr/>
      </dsp:nvSpPr>
      <dsp:spPr>
        <a:xfrm>
          <a:off x="52485" y="3490016"/>
          <a:ext cx="9938193" cy="15851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45720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Study 3. Continuous hemp fiber reinforcement</a:t>
          </a:r>
        </a:p>
        <a:p>
          <a:pPr marL="914400" lvl="1" indent="-223838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Modification of the die</a:t>
          </a:r>
        </a:p>
        <a:p>
          <a:pPr marL="914400" lvl="1" indent="-223838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Tensile strength</a:t>
          </a:r>
        </a:p>
      </dsp:txBody>
      <dsp:txXfrm>
        <a:off x="2198634" y="3490016"/>
        <a:ext cx="7792044" cy="1585100"/>
      </dsp:txXfrm>
    </dsp:sp>
    <dsp:sp modelId="{9354346E-B7C0-47AA-9740-50648E0085A1}">
      <dsp:nvSpPr>
        <dsp:cNvPr id="0" name=""/>
        <dsp:cNvSpPr/>
      </dsp:nvSpPr>
      <dsp:spPr>
        <a:xfrm>
          <a:off x="42384" y="3494054"/>
          <a:ext cx="2514601" cy="158620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94037-18AA-444B-8332-2BDA20154E0B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FA4A3-C0DE-4F71-A3B0-EBB24088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27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907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A0A76-5926-2626-3500-103865010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E17FD-A6F2-C7EE-32E1-E4112BCE5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CEE0CF-5931-44BD-4746-0B6247C3C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50CC-2D09-6734-7D6E-86A634058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31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F0CE4-569F-8953-B3DC-F570E34AE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6642D8-558E-C053-596B-EEDBE3D21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1C1E2-DDF3-2CBD-2231-E24923F0B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48AD4-DBB8-CDB4-BD74-BE215CD1E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77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65697-EF8B-F63A-9954-7D5C69B3D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EC5EA-9A98-83E0-B6A4-5142F7F89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07FCD-8B3F-FA5B-C15F-548C79F93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F3EF7-0DCB-63C6-6603-ABDA000A9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03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32292-22A1-1A99-B451-C2D73076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3F15F-915F-703D-9DFF-5225BC4F7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D65D08-C589-9683-5F0A-5A13ADA3A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B475B-4025-F504-831A-E5934053D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5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97A5E-3AE5-F447-64D7-952056A70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E804B-14BD-65DF-E7F3-BF8862D51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46C98-A994-B5F2-72E3-06CE11EEC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86AAD-A583-9A5A-0704-6505CB4AC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CD5A4-2033-F12E-DBE4-A5FF26C3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1FFD0-64F0-A2FE-3C23-3440286B8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B4AA96-60A2-5BCD-EEDF-52BA64400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9CEB0-EACD-4E36-D8AB-6F2AE071C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96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DCF1A-C48C-3023-DF72-97E8DA6F6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49FDC-A5AC-5ED8-4E55-408808C15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D7028-BBE7-8637-C376-54CCDB739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E6F50-2B5E-BA7A-4B78-A22EEA152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05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B08B1-D63B-1B90-63C5-3126D9B37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74D3E-E904-365F-0DB0-FAEF623CD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DB361-3B2C-0FD0-2DAD-487BF7C76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AF302-8E83-49B0-BFA6-88340993F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88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FD89-895E-7B9E-6488-F99DCC6E2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92448-0410-D31F-C0CE-0214E79D3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4ED3B-1C28-8FBD-088F-1BD5408C4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AED7F-D36B-4D0B-4DD9-06BA1B99D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24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369AC-8569-E525-BDEC-FBD898370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3C8E4-6405-C2EC-501A-141636FE8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45802-2E02-7689-1B64-05E1E794C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FFC24-9901-B825-AB2E-53357495B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7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29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99EC-1194-C134-92F7-AF1817CEF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706A04-75B4-62F6-B561-BEC16A680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0081C-2E22-CE37-FB31-296564F8D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D6814-6FFB-8E6C-EFB8-167DFB932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62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3615E-51D8-8353-BAEA-3F9DCDD7D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64541-EACA-A577-51DB-FF94D9618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07ECF8-196B-30FE-B003-944D2B74A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95172-1D76-1403-ECC6-BF195A12A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71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3F668-7DC3-AAEC-6C2E-97803AB0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AA6C5-372C-3EC1-EEEA-483959AA1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B3DCA-DFCB-1516-E8C5-117CF1D9B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26773-B06A-5BBF-D6E4-A6CBFB5E2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88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43C71-E39D-A642-6CA1-4A9CFA520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65C2C-37FA-D543-E5DF-0FB93B6C3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FF659-0620-292A-B41F-318C31CB3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5E674-A1CE-1AD3-7668-7C0CB2A69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12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D8A7-04AC-05A9-A91D-78231AA7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4A061-D556-13D5-F1C9-9C72063EF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BB3E1-B8B8-812A-EDC0-26EF70055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86842-4558-86F3-A028-5995859B9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6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A1725-182C-CF40-5AE2-E6C4A548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212B5-5086-C12E-02D8-516405D72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AFCFA-781C-31EE-AD38-7AF9EE9A2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3133B-142B-F9C1-B422-EB44884E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81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A4E6E-A1C3-0655-FD2B-96A94227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8E817-4B65-51F0-D48A-0C96FA6636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8307BB-0899-A464-6F5C-6B294D509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C52A-C21D-C24B-2EA5-1EF5DD817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52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1C9C4-A9AA-4623-FCB2-DE194DEF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EDA59-9C79-9601-5584-1F912234A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2C9AF-A6FC-35A8-3B13-372579926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8ED52-D32A-AD91-3DC4-1C485935B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1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D8F4C-D078-9A51-24A0-A0CC5EAAE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DE48F-20C0-81A4-8D90-BA799D3BC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8C202-215A-7275-5779-E833AE430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D210C-CA47-367C-0351-76D1339EE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25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D281F-D25B-0F46-EDC7-FECF68C25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270773-9B76-18B0-3754-BA0522366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9DB26-9481-7760-D7C5-4D286641E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52F74-3648-FB68-60FA-DDB242A5EA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5368-4017-9D53-547D-DB373F7B7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8D914B-FD89-F0B2-715D-D198D68B6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DA34B-6104-E5BD-3AC8-9106AF04F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0984C-B547-DD22-E771-9FB589214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27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5B282-4773-260A-8D87-F2653A4D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C0C04-15E0-9ACE-92C3-586337C7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1FCC9-5FA1-4DC5-9B94-6C3DAB564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A0E19-CC89-8BF3-B78D-74278A921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03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F2D11-43EF-304F-D74B-E65B255BF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CF70E-E4DD-D42B-25E2-CA25EAE70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83329-735B-0BA3-450D-EA4EEA137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BD23-9B14-3B95-8241-F40641464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73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C74B1-B004-530E-5072-D68F351E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71E102-0B48-71E0-FB73-224E3D1D8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85E40-0464-367D-A1EA-7C79552AC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5B754-A571-B0A7-14BB-AF87E30F7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88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3153E-2AC3-F68A-1CC0-81C448C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0D093-2DF6-4E82-A74B-53EEC9469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F9856-8000-46E6-2B1E-0BA5023E6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8B9C-CFAA-4C3E-4C6E-D8477083D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1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D2D73-4EA5-17E1-7D7B-97D96BE5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51BEF-3EB9-BA70-3706-9FF1A3F36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59E0D-83B1-9B84-C380-2E49E0313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E563F-2F29-E4AE-79C2-FCA276951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58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9F71-728C-80AA-4E0E-B7FED39A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DFE79-1237-B447-4908-11475A12A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92BA26-1738-BD46-538E-44A1D220E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599D1-3E08-9944-E581-E0063A178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05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8A00-45B0-F1EA-7F30-7BBDB1A0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5F234-5FDF-8859-91A3-C5E93C1FD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4545C-B548-72CE-7BC6-B1196E233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DD8A5-A06C-73FD-AB77-43B9202D1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80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BB30-A6DA-F8C7-C31A-98C39838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CF436-8FE6-D635-B0E5-82CEA912A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20E03-6B76-95BC-4523-9C88ECF4E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5301-C0F2-8021-0EF1-6E6608414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79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D5F26-4BA5-AF0B-B1E6-1BBE9B50A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4ABED-364B-6B01-288D-F418457F8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84B05-A294-7A04-C785-B3F44EA45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ACFE0-C571-C4CB-E7CB-3BAEA4168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82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367C1-FD4F-EAED-1177-7F1225F2E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1FBD6-0FD7-AC9A-DFC4-83B9463C6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61338-3B4D-EAFF-4080-BAFB35415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70A90-4105-842C-6A4C-BF4ECA115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04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BE5AD-F805-37CF-7A8A-584D1DF0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2F1DA-9BB1-E9C5-45A9-4467BAD6D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8F611D-A772-A9C3-7BC3-A027F5556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FF927-21EA-418D-6D58-778127331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08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8BD8E-1331-FCF0-8825-81EDA6B8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CDB63-84B1-428B-8D55-79DD4911B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51D764-17B3-B411-47AB-41FEA0B4D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4779F-092C-396A-30F2-29AA92BA4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00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655B3-C66F-1C87-D08C-C2870447D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6B684-6ED0-EEDB-7FD5-CF10C1E60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0406E-815E-531B-113C-66A8269DD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71957-12A2-004C-D716-575585CDB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96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8C563-DCA4-07F7-7565-4B79A3C1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3EA59-EC25-540F-9ADE-700D830F3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F5E9D-899C-925B-6E3A-A84147B8D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5E81A-A161-55C5-63AD-5494BB9EE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062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F954B-EA5A-9C4B-2157-20B4DACD9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DB8EE-7961-7A4F-C8C8-3AB572578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B7471-1763-FAFE-2A24-43CFAD007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8AAD1-5239-A1C7-C412-DBC513202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72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E1C61-2F2B-0557-A6BC-A5E23FE33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31A2E8-E57F-5F1A-D364-B8931FE6A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CEEE9-A65B-C6CA-9854-061083511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2A842-298F-2A7D-43B3-518EFB9D9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188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30A5C-D502-052A-D7DC-979F9E44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CC0E8-1AD5-3F5C-8D6D-31075967E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5EB65-7B86-7579-F6AD-A4A895ADB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AEDD7-6A4E-6A23-16F9-908257566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2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1C839-4047-22B9-69CC-2143650EB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1EB0A-B174-5BB7-0BF4-E91E6D9692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1B7086-C195-08BB-FF78-23E50142D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EF077-13E9-2AA9-AD19-B2794F1AD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40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77E9B-D18F-2FCA-5108-0B18D000B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D12CF-1634-25B9-C163-96D2DA14D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951C0D-4E51-6D07-A72C-A1FC59551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4A426-D163-8211-E9C1-B7FE2EB44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6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20E24-3DD8-2E0C-B249-BDD126A7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6B857-A53A-2228-1B04-26938E425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AB8E8-74C6-1B3A-F200-CE2318302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C81C-32D3-78FE-9BE2-F5590E556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0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353EA-C563-89BB-4DE2-E9F6C05A4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E2B74-3676-CED5-CB15-B246768ED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0B578-5E78-2B85-C4C7-35E3E4F88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A6901-9269-3812-0596-4B6575E76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49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6A7B7-0A76-7246-C5F4-D6CDB89BE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6FB08-6B09-CB4C-057B-6FA443846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ACA26-7114-E060-CF3C-725A75CDB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F636-F05E-1EAA-66DE-CEF023EC7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0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AC1F-E733-372A-B4C5-AD448BB20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D5CAB-DE6C-8BFC-D591-761FEB0E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D2C34-8D76-44BF-BD37-1AE2AABF8D45}" type="datetime1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091F2-7EE2-7255-A010-BF423BEA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8D5ED-AA5D-4B73-6370-A2EFF8483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92A742C8-CF86-4BE0-9A39-B8D8A33BEFAE}" type="slidenum">
              <a:rPr lang="en-US" smtClean="0"/>
              <a:pPr/>
              <a:t>‹#›</a:t>
            </a:fld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928FF-621B-FF14-A7DB-ABAFB481CA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976" y="5944551"/>
            <a:ext cx="435427" cy="91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74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339965" y="0"/>
            <a:ext cx="6852035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1250"/>
              </a:lnSpc>
              <a:spcBef>
                <a:spcPts val="0"/>
              </a:spcBef>
              <a:buNone/>
              <a:defRPr sz="9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/>
              <a:t>Click icon to add photo.</a:t>
            </a:r>
            <a:br>
              <a:rPr lang="en-US"/>
            </a:br>
            <a:r>
              <a:rPr lang="en-US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9998" y="2667088"/>
            <a:ext cx="5256242" cy="673183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9998" y="3484271"/>
            <a:ext cx="5256242" cy="899996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84" y="574501"/>
            <a:ext cx="2797991" cy="17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2E7C2-0C8C-20BC-04C3-093746EF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31126-E8D1-1740-9B33-3BD9B18B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9E3B1-95A8-C4AF-471A-E311FDF8D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57FEB-EC48-4F11-9D95-8889A7BFCC43}" type="datetime1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65B2B-4FEC-E965-8619-1A1D6AC83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9D3EC-BCCD-11AD-7108-35F3F3EF4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A742C8-CF86-4BE0-9A39-B8D8A33B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jpe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8AAC10-EF15-279A-C65C-27B27E036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502" y="2058046"/>
            <a:ext cx="6807449" cy="3119349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Hemp Reinforcement </a:t>
            </a:r>
            <a:b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</a:br>
            <a: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for Improved Strength of </a:t>
            </a:r>
            <a:b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</a:br>
            <a: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Wood Sodium Silicate Composites</a:t>
            </a:r>
            <a:b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</a:br>
            <a: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for Additive Manufacturing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5F2CA-B1C2-FF47-E0A8-B02092661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21241" y="5472497"/>
            <a:ext cx="3431841" cy="673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-Nagendra Tanikella</a:t>
            </a:r>
          </a:p>
          <a:p>
            <a:pPr algn="ctr"/>
            <a:endParaRPr lang="en-US" sz="2400" b="0" cap="none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cap="none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FB7926-E5B9-B36A-179A-2E4C4C2C9CC4}"/>
              </a:ext>
            </a:extLst>
          </p:cNvPr>
          <p:cNvSpPr txBox="1">
            <a:spLocks/>
          </p:cNvSpPr>
          <p:nvPr/>
        </p:nvSpPr>
        <p:spPr>
          <a:xfrm>
            <a:off x="42553" y="3269171"/>
            <a:ext cx="5255976" cy="23609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Major Professor</a:t>
            </a:r>
          </a:p>
          <a:p>
            <a:pPr algn="ctr">
              <a:lnSpc>
                <a:spcPct val="100000"/>
              </a:lnSpc>
            </a:pPr>
            <a:r>
              <a:rPr lang="en-US" sz="1600" b="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Dr. Michael Maughan </a:t>
            </a:r>
          </a:p>
          <a:p>
            <a:pPr algn="ctr">
              <a:lnSpc>
                <a:spcPct val="150000"/>
              </a:lnSpc>
            </a:pPr>
            <a:r>
              <a:rPr lang="en-US" sz="160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Committee</a:t>
            </a:r>
          </a:p>
          <a:p>
            <a:pPr algn="ctr">
              <a:lnSpc>
                <a:spcPct val="100000"/>
              </a:lnSpc>
            </a:pPr>
            <a:r>
              <a:rPr lang="en-US" sz="1600" b="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Dr. Armando McDonald, </a:t>
            </a:r>
          </a:p>
          <a:p>
            <a:pPr algn="ctr">
              <a:lnSpc>
                <a:spcPct val="100000"/>
              </a:lnSpc>
            </a:pPr>
            <a:r>
              <a:rPr lang="en-US" sz="1600" b="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Dr. Daniel Robertson, </a:t>
            </a:r>
          </a:p>
          <a:p>
            <a:pPr algn="ctr">
              <a:lnSpc>
                <a:spcPct val="100000"/>
              </a:lnSpc>
            </a:pPr>
            <a:r>
              <a:rPr lang="en-US" sz="1600" b="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Dr. Ahmed Ibrahim</a:t>
            </a:r>
          </a:p>
          <a:p>
            <a:pPr algn="ctr"/>
            <a:endParaRPr lang="en-US" sz="1600" cap="none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algn="ctr"/>
            <a:endParaRPr lang="en-US" sz="1600" cap="none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cap="none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1BAED6B-6421-5750-FA68-69FF9BC093C3}"/>
              </a:ext>
            </a:extLst>
          </p:cNvPr>
          <p:cNvSpPr txBox="1">
            <a:spLocks/>
          </p:cNvSpPr>
          <p:nvPr/>
        </p:nvSpPr>
        <p:spPr>
          <a:xfrm>
            <a:off x="512273" y="6330022"/>
            <a:ext cx="4316535" cy="5279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Funding: National Science Foundation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  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+mn-lt"/>
            </a:endParaRPr>
          </a:p>
          <a:p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5B2063-C959-75D4-5AC6-90CD4A4BA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33381" y="530999"/>
            <a:ext cx="2191977" cy="1751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4E916F-2395-4720-7C49-EB0B72B55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83236" y="530999"/>
            <a:ext cx="2191980" cy="1751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6B9720-4164-6E9D-A0BE-26BB796BD8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731803" y="529200"/>
            <a:ext cx="2194560" cy="1751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1F344D-9276-2E23-3BE6-CCF5CE64658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0198" y="5716690"/>
            <a:ext cx="2640684" cy="4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9CDE9-9B3D-79EE-E56B-FFD9E0F14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06D995-88DD-46F7-70D1-4DB412AC741A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research is structured as three studies to develop an optimized, high-strength composite</a:t>
            </a:r>
            <a:endParaRPr lang="en-US" sz="4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AB01ED0-38FD-D0CE-95EC-ED72B18C48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505242"/>
              </p:ext>
            </p:extLst>
          </p:nvPr>
        </p:nvGraphicFramePr>
        <p:xfrm>
          <a:off x="1109034" y="1162888"/>
          <a:ext cx="9938193" cy="5080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C0541-91B5-2EA2-C4C7-2E3469FA4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2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9CB67-3CFE-B75A-B589-7A7C3C347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EBDF69F-48D5-AC76-CEAF-5097270EC4EA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Study 1: Sodium silicate, hemp fiber amount and lengths were varied for experimental design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271212-1743-A276-BBA2-428EDA207B09}"/>
              </a:ext>
            </a:extLst>
          </p:cNvPr>
          <p:cNvGraphicFramePr>
            <a:graphicFrameLocks noGrp="1"/>
          </p:cNvGraphicFramePr>
          <p:nvPr/>
        </p:nvGraphicFramePr>
        <p:xfrm>
          <a:off x="329388" y="1611979"/>
          <a:ext cx="6010275" cy="2962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678">
                  <a:extLst>
                    <a:ext uri="{9D8B030D-6E8A-4147-A177-3AD203B41FA5}">
                      <a16:colId xmlns:a16="http://schemas.microsoft.com/office/drawing/2014/main" val="1017107977"/>
                    </a:ext>
                  </a:extLst>
                </a:gridCol>
                <a:gridCol w="1749597">
                  <a:extLst>
                    <a:ext uri="{9D8B030D-6E8A-4147-A177-3AD203B41FA5}">
                      <a16:colId xmlns:a16="http://schemas.microsoft.com/office/drawing/2014/main" val="277391670"/>
                    </a:ext>
                  </a:extLst>
                </a:gridCol>
              </a:tblGrid>
              <a:tr h="61935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+mn-lt"/>
                        </a:rPr>
                        <a:t>Variable materials	</a:t>
                      </a:r>
                      <a:endParaRPr lang="en-US" sz="2400" b="1" cap="none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>
                          <a:latin typeface="+mn-lt"/>
                        </a:rPr>
                        <a:t>Levels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025392"/>
                  </a:ext>
                </a:extLst>
              </a:tr>
              <a:tr h="7809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cap="none" dirty="0">
                          <a:latin typeface="+mn-lt"/>
                        </a:rPr>
                        <a:t>Sodium silicate (SS) (</a:t>
                      </a:r>
                      <a:r>
                        <a:rPr lang="en-US" sz="2400" b="0" cap="none" dirty="0" err="1">
                          <a:latin typeface="+mn-lt"/>
                        </a:rPr>
                        <a:t>wt</a:t>
                      </a:r>
                      <a:r>
                        <a:rPr lang="en-US" sz="2400" b="0" cap="none" dirty="0">
                          <a:latin typeface="+mn-lt"/>
                        </a:rPr>
                        <a:t>%):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dirty="0">
                          <a:latin typeface="+mn-lt"/>
                        </a:rPr>
                        <a:t>45-55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441630"/>
                  </a:ext>
                </a:extLst>
              </a:tr>
              <a:tr h="780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dirty="0">
                          <a:latin typeface="+mn-lt"/>
                        </a:rPr>
                        <a:t>Hemp fiber (</a:t>
                      </a:r>
                      <a:r>
                        <a:rPr lang="en-US" sz="2400" b="0" cap="none" dirty="0" err="1">
                          <a:latin typeface="+mn-lt"/>
                        </a:rPr>
                        <a:t>wt</a:t>
                      </a:r>
                      <a:r>
                        <a:rPr lang="en-US" sz="2400" b="0" cap="none" dirty="0">
                          <a:latin typeface="+mn-lt"/>
                        </a:rPr>
                        <a:t>%):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cap="none" dirty="0">
                          <a:latin typeface="+mn-lt"/>
                        </a:rPr>
                        <a:t>2.5-10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239780"/>
                  </a:ext>
                </a:extLst>
              </a:tr>
              <a:tr h="7809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+mn-lt"/>
                        </a:rPr>
                        <a:t>Hemp fiber (HF) lengths (mm):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+mn-lt"/>
                        </a:rPr>
                        <a:t>1-5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460473"/>
                  </a:ext>
                </a:extLst>
              </a:tr>
            </a:tbl>
          </a:graphicData>
        </a:graphic>
      </p:graphicFrame>
      <p:pic>
        <p:nvPicPr>
          <p:cNvPr id="11" name="Picture 10" descr="A small pile of white shavings&#10;&#10;AI-generated content may be incorrect.">
            <a:extLst>
              <a:ext uri="{FF2B5EF4-FFF2-40B4-BE49-F238E27FC236}">
                <a16:creationId xmlns:a16="http://schemas.microsoft.com/office/drawing/2014/main" id="{2A19403D-2044-43AB-4259-D5B122250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51249" y="1611980"/>
            <a:ext cx="5224619" cy="29622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9DE9B1-FEB7-A509-44C6-2B148007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3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3E9B7-19B5-94B4-5859-A243199E7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1593F7-A665-717F-1D93-126EEC2982A5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Longer fibers and low sodium silicate lead to processing issues and high motor power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84F6EF5-4321-B9CD-653A-4E1A49DDD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444872"/>
              </p:ext>
            </p:extLst>
          </p:nvPr>
        </p:nvGraphicFramePr>
        <p:xfrm>
          <a:off x="5753017" y="3801743"/>
          <a:ext cx="4981691" cy="2469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674">
                  <a:extLst>
                    <a:ext uri="{9D8B030D-6E8A-4147-A177-3AD203B41FA5}">
                      <a16:colId xmlns:a16="http://schemas.microsoft.com/office/drawing/2014/main" val="1017107977"/>
                    </a:ext>
                  </a:extLst>
                </a:gridCol>
                <a:gridCol w="2557017">
                  <a:extLst>
                    <a:ext uri="{9D8B030D-6E8A-4147-A177-3AD203B41FA5}">
                      <a16:colId xmlns:a16="http://schemas.microsoft.com/office/drawing/2014/main" val="277391670"/>
                    </a:ext>
                  </a:extLst>
                </a:gridCol>
              </a:tblGrid>
              <a:tr h="110097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Motor power (W)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  <a:latin typeface="+mn-lt"/>
                        </a:rPr>
                        <a:t>Average extrusion time (min)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025392"/>
                  </a:ext>
                </a:extLst>
              </a:tr>
              <a:tr h="6402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cap="none" dirty="0">
                          <a:latin typeface="+mn-lt"/>
                        </a:rPr>
                        <a:t>&gt; 90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dirty="0">
                          <a:latin typeface="+mn-lt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41630"/>
                  </a:ext>
                </a:extLst>
              </a:tr>
              <a:tr h="6402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+mn-lt"/>
                        </a:rPr>
                        <a:t>&lt; 90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+mn-lt"/>
                        </a:rPr>
                        <a:t>25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69353"/>
                  </a:ext>
                </a:extLst>
              </a:tr>
            </a:tbl>
          </a:graphicData>
        </a:graphic>
      </p:graphicFrame>
      <p:pic>
        <p:nvPicPr>
          <p:cNvPr id="7" name="Picture 6" descr="A pile of sand on a concrete surface&#10;&#10;AI-generated content may be incorrect.">
            <a:extLst>
              <a:ext uri="{FF2B5EF4-FFF2-40B4-BE49-F238E27FC236}">
                <a16:creationId xmlns:a16="http://schemas.microsoft.com/office/drawing/2014/main" id="{2D71D5FA-4DEE-9E87-3938-CD4D8ED5F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923824" y="3506424"/>
            <a:ext cx="3016540" cy="2610995"/>
          </a:xfrm>
          <a:prstGeom prst="rect">
            <a:avLst/>
          </a:prstGeom>
        </p:spPr>
      </p:pic>
      <p:pic>
        <p:nvPicPr>
          <p:cNvPr id="14" name="Picture 13" descr="A pile of coffee powder&#10;&#10;AI-generated content may be incorrect.">
            <a:extLst>
              <a:ext uri="{FF2B5EF4-FFF2-40B4-BE49-F238E27FC236}">
                <a16:creationId xmlns:a16="http://schemas.microsoft.com/office/drawing/2014/main" id="{8C79E065-53B1-FDC9-7AD5-68218D69B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3824" y="1275021"/>
            <a:ext cx="3016540" cy="21869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E8CBB9-D2F5-74CB-A315-2EF15AF5C113}"/>
              </a:ext>
            </a:extLst>
          </p:cNvPr>
          <p:cNvSpPr txBox="1"/>
          <p:nvPr/>
        </p:nvSpPr>
        <p:spPr>
          <a:xfrm>
            <a:off x="3002286" y="1275021"/>
            <a:ext cx="93807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1 mm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7ECD5-6B1B-C994-7306-795C2786499F}"/>
              </a:ext>
            </a:extLst>
          </p:cNvPr>
          <p:cNvSpPr txBox="1"/>
          <p:nvPr/>
        </p:nvSpPr>
        <p:spPr>
          <a:xfrm>
            <a:off x="3002287" y="3506424"/>
            <a:ext cx="93807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5 mm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86C843-0E21-63A7-8DF5-EDA8876F8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54492" y="1275021"/>
            <a:ext cx="5378739" cy="25711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EE5408-023F-1988-5D0E-79D1F2703D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818875" y="4635061"/>
            <a:ext cx="1040523" cy="21544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053A46-8620-AC02-E3E5-B1620BFDE1E0}"/>
              </a:ext>
            </a:extLst>
          </p:cNvPr>
          <p:cNvSpPr txBox="1"/>
          <p:nvPr/>
        </p:nvSpPr>
        <p:spPr>
          <a:xfrm>
            <a:off x="3859398" y="4373451"/>
            <a:ext cx="1816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Clumps of fiber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B451A-53CC-6610-9DDE-F6321A90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4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EE278-8A1A-2BAB-4736-6C7B4B41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835AF158-8621-1DEF-3CE6-70ED32427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"/>
          <a:stretch>
            <a:fillRect/>
          </a:stretch>
        </p:blipFill>
        <p:spPr>
          <a:xfrm>
            <a:off x="654845" y="799666"/>
            <a:ext cx="9641791" cy="50741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D78041-0C4E-915F-AD8B-AAF398B27293}"/>
              </a:ext>
            </a:extLst>
          </p:cNvPr>
          <p:cNvSpPr/>
          <p:nvPr/>
        </p:nvSpPr>
        <p:spPr>
          <a:xfrm>
            <a:off x="4085732" y="1103726"/>
            <a:ext cx="7451423" cy="4668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6F5BB-FD01-982C-FFEB-033BDA897491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motor power and viscosity?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3E2484-2ED0-2AB4-86E0-A43EE99A6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18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B3020-A46F-C37A-A289-CD473C99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B3426D68-A547-E2C3-5D07-AC0A480F7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"/>
          <a:stretch>
            <a:fillRect/>
          </a:stretch>
        </p:blipFill>
        <p:spPr>
          <a:xfrm>
            <a:off x="654845" y="799666"/>
            <a:ext cx="9641791" cy="50741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3BFA76-C5D2-A468-3644-4D5A222667E5}"/>
              </a:ext>
            </a:extLst>
          </p:cNvPr>
          <p:cNvSpPr/>
          <p:nvPr/>
        </p:nvSpPr>
        <p:spPr>
          <a:xfrm>
            <a:off x="7131924" y="1155348"/>
            <a:ext cx="4561379" cy="4718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D51E9-3E39-31AF-E6F0-8FC6FF47E4BA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motor power?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CB4A2-50E9-666C-03A9-3F53F03E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0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6D9A-B21F-253E-F25A-EAA3123B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00078B-5A93-9AE4-B5F6-0C36B125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CC110-A711-BD3F-F78A-9E0F64AC897A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motor power?</a:t>
            </a:r>
          </a:p>
        </p:txBody>
      </p:sp>
      <p:pic>
        <p:nvPicPr>
          <p:cNvPr id="7" name="Picture 6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82630CE2-05D6-3252-5C01-24F261572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"/>
          <a:stretch>
            <a:fillRect/>
          </a:stretch>
        </p:blipFill>
        <p:spPr>
          <a:xfrm>
            <a:off x="654845" y="799666"/>
            <a:ext cx="9641791" cy="5074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B3FE11-CA01-D0E2-C198-1A2780C6AD67}"/>
              </a:ext>
            </a:extLst>
          </p:cNvPr>
          <p:cNvSpPr txBox="1"/>
          <p:nvPr/>
        </p:nvSpPr>
        <p:spPr>
          <a:xfrm>
            <a:off x="2511450" y="6018853"/>
            <a:ext cx="1049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0" kern="0" dirty="0">
                <a:effectLst/>
              </a:rPr>
              <a:t>0.314</a:t>
            </a:r>
            <a:endParaRPr lang="en-US" sz="24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4827C-944E-54B9-347D-A8E1C3ABB607}"/>
              </a:ext>
            </a:extLst>
          </p:cNvPr>
          <p:cNvSpPr txBox="1"/>
          <p:nvPr/>
        </p:nvSpPr>
        <p:spPr>
          <a:xfrm>
            <a:off x="5308512" y="6018852"/>
            <a:ext cx="1049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0" kern="0" dirty="0">
                <a:effectLst/>
              </a:rPr>
              <a:t>0.539</a:t>
            </a:r>
            <a:endParaRPr lang="en-US" sz="24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EEC3E-593C-240B-CA58-72E046FAAB9C}"/>
              </a:ext>
            </a:extLst>
          </p:cNvPr>
          <p:cNvSpPr txBox="1"/>
          <p:nvPr/>
        </p:nvSpPr>
        <p:spPr>
          <a:xfrm>
            <a:off x="8301068" y="6018851"/>
            <a:ext cx="1049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0" kern="0" dirty="0">
                <a:effectLst/>
              </a:rPr>
              <a:t>0.01</a:t>
            </a:r>
            <a:endParaRPr lang="en-US" sz="24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C9585-5796-2EB7-9325-B92E5C6F356B}"/>
              </a:ext>
            </a:extLst>
          </p:cNvPr>
          <p:cNvSpPr txBox="1"/>
          <p:nvPr/>
        </p:nvSpPr>
        <p:spPr>
          <a:xfrm>
            <a:off x="838200" y="6018850"/>
            <a:ext cx="218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p-values</a:t>
            </a:r>
          </a:p>
        </p:txBody>
      </p:sp>
    </p:spTree>
    <p:extLst>
      <p:ext uri="{BB962C8B-B14F-4D97-AF65-F5344CB8AC3E}">
        <p14:creationId xmlns:p14="http://schemas.microsoft.com/office/powerpoint/2010/main" val="17192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512D2-5D19-4EAC-F80A-B907716E2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CAB37A7-536B-CA1F-0CD7-7BD01E56125F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strength?</a:t>
            </a:r>
          </a:p>
        </p:txBody>
      </p:sp>
      <p:pic>
        <p:nvPicPr>
          <p:cNvPr id="18" name="Picture 17" descr="A graph of different strength types&#10;&#10;AI-generated content may be incorrect.">
            <a:extLst>
              <a:ext uri="{FF2B5EF4-FFF2-40B4-BE49-F238E27FC236}">
                <a16:creationId xmlns:a16="http://schemas.microsoft.com/office/drawing/2014/main" id="{4802580F-AABE-1F08-4270-7E2B991BEA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7863" y="1191769"/>
            <a:ext cx="8216274" cy="48534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955B35-3B15-E049-E1B8-E0D8919254EB}"/>
              </a:ext>
            </a:extLst>
          </p:cNvPr>
          <p:cNvSpPr/>
          <p:nvPr/>
        </p:nvSpPr>
        <p:spPr>
          <a:xfrm>
            <a:off x="4767493" y="1595469"/>
            <a:ext cx="6312514" cy="440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1B1B4-A7C5-ED3C-489E-35887B21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90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5368-8825-7C63-47D9-7CAE19F61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89A83C-A9BB-DCBA-6209-EAE1EFBF20D8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strength?</a:t>
            </a:r>
          </a:p>
        </p:txBody>
      </p:sp>
      <p:pic>
        <p:nvPicPr>
          <p:cNvPr id="18" name="Picture 17" descr="A graph of different strength types&#10;&#10;AI-generated content may be incorrect.">
            <a:extLst>
              <a:ext uri="{FF2B5EF4-FFF2-40B4-BE49-F238E27FC236}">
                <a16:creationId xmlns:a16="http://schemas.microsoft.com/office/drawing/2014/main" id="{7B90E32F-D9D8-F916-D8F9-4EF00852E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7863" y="1191769"/>
            <a:ext cx="8216274" cy="48534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73403E-7BDA-D1C6-0521-8D27AB0EEFBF}"/>
              </a:ext>
            </a:extLst>
          </p:cNvPr>
          <p:cNvSpPr/>
          <p:nvPr/>
        </p:nvSpPr>
        <p:spPr>
          <a:xfrm>
            <a:off x="7527911" y="1643450"/>
            <a:ext cx="2875632" cy="440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7F458-CFF0-5365-4306-7976C1B4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8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08716-16A5-1049-584B-EC4904DD3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F311C09-1443-220F-04E2-66F0EAF08034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Hemp fiber amount was the significant factor for improving mechanical strength</a:t>
            </a:r>
          </a:p>
        </p:txBody>
      </p:sp>
      <p:pic>
        <p:nvPicPr>
          <p:cNvPr id="18" name="Picture 17" descr="A graph of different strength types&#10;&#10;AI-generated content may be incorrect.">
            <a:extLst>
              <a:ext uri="{FF2B5EF4-FFF2-40B4-BE49-F238E27FC236}">
                <a16:creationId xmlns:a16="http://schemas.microsoft.com/office/drawing/2014/main" id="{B521DA36-6A91-5E26-DBB4-A0C4D2C79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7863" y="1191769"/>
            <a:ext cx="8216274" cy="48534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17AF7-A746-F546-AE21-5EBCD395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87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7DE64-D8F3-B991-174F-CF20E21A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BE6ACBB-A190-9D98-592A-E0602980D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104352"/>
              </p:ext>
            </p:extLst>
          </p:nvPr>
        </p:nvGraphicFramePr>
        <p:xfrm>
          <a:off x="525301" y="1598018"/>
          <a:ext cx="5977099" cy="4644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7FFF9E-89C9-29D9-2C94-34C99779FF80}"/>
              </a:ext>
            </a:extLst>
          </p:cNvPr>
          <p:cNvSpPr txBox="1"/>
          <p:nvPr/>
        </p:nvSpPr>
        <p:spPr>
          <a:xfrm>
            <a:off x="69542" y="288311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formulation with 5% hemp fiber of 3 mm length, 50% sodium silicate was selected for 3D printing test</a:t>
            </a:r>
          </a:p>
        </p:txBody>
      </p:sp>
      <p:pic>
        <p:nvPicPr>
          <p:cNvPr id="6" name="Picture 5" descr="A brown towel on a blue surface&#10;&#10;Description automatically generated">
            <a:extLst>
              <a:ext uri="{FF2B5EF4-FFF2-40B4-BE49-F238E27FC236}">
                <a16:creationId xmlns:a16="http://schemas.microsoft.com/office/drawing/2014/main" id="{48FC9623-9D70-3C6A-69C7-04A6082F60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71" y="2127872"/>
            <a:ext cx="4786628" cy="26022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38C19-DB60-6AF4-3633-0B660206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1184E-34BF-9925-744E-F03A9A73FB2E}"/>
              </a:ext>
            </a:extLst>
          </p:cNvPr>
          <p:cNvSpPr txBox="1"/>
          <p:nvPr/>
        </p:nvSpPr>
        <p:spPr>
          <a:xfrm>
            <a:off x="2679935" y="16713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5F9B0-59C2-7611-FD55-E01AF844B6FC}"/>
              </a:ext>
            </a:extLst>
          </p:cNvPr>
          <p:cNvSpPr txBox="1"/>
          <p:nvPr/>
        </p:nvSpPr>
        <p:spPr>
          <a:xfrm>
            <a:off x="5140610" y="1897039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36%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D85343E-1D86-70B9-D23A-3A8A06C607B3}"/>
              </a:ext>
            </a:extLst>
          </p:cNvPr>
          <p:cNvSpPr/>
          <p:nvPr/>
        </p:nvSpPr>
        <p:spPr>
          <a:xfrm>
            <a:off x="2332919" y="1764718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1E62D6-FD22-11B7-5BF8-7234202AC8E6}"/>
              </a:ext>
            </a:extLst>
          </p:cNvPr>
          <p:cNvSpPr/>
          <p:nvPr/>
        </p:nvSpPr>
        <p:spPr>
          <a:xfrm>
            <a:off x="4821826" y="1995551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231E511-A061-D68B-5BAD-C88550328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0970" y="1892795"/>
            <a:ext cx="5462057" cy="30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3CCAF6-0872-6EFF-918E-C1D5796E4007}"/>
              </a:ext>
            </a:extLst>
          </p:cNvPr>
          <p:cNvSpPr txBox="1"/>
          <p:nvPr/>
        </p:nvSpPr>
        <p:spPr>
          <a:xfrm>
            <a:off x="156160" y="308344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construction industry faces a dual crisis of environmental impact and economic unaffordability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EDA977-7DDF-00A9-7A52-10C2BFC3B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39662" y="1829000"/>
            <a:ext cx="5423747" cy="3636135"/>
          </a:xfrm>
          <a:prstGeom prst="rect">
            <a:avLst/>
          </a:prstGeom>
        </p:spPr>
      </p:pic>
      <p:pic>
        <p:nvPicPr>
          <p:cNvPr id="24" name="Picture 23" descr="A graph showing the energy consumption&#10;&#10;AI-generated content may be incorrect.">
            <a:extLst>
              <a:ext uri="{FF2B5EF4-FFF2-40B4-BE49-F238E27FC236}">
                <a16:creationId xmlns:a16="http://schemas.microsoft.com/office/drawing/2014/main" id="{7A48993A-C250-96AA-7722-D668AC3BF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080" y="1829000"/>
            <a:ext cx="5949759" cy="3402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D23F5B-57A3-7DCE-1CDF-14D87C24EB65}"/>
              </a:ext>
            </a:extLst>
          </p:cNvPr>
          <p:cNvSpPr txBox="1"/>
          <p:nvPr/>
        </p:nvSpPr>
        <p:spPr>
          <a:xfrm>
            <a:off x="39529" y="5416315"/>
            <a:ext cx="46891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2020 Global Status Report for Buildings and Construction Sector | UNEP - UN Environment </a:t>
            </a:r>
            <a:r>
              <a:rPr lang="en-US" sz="800" dirty="0" err="1"/>
              <a:t>Programme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98D7D-BD61-B8C9-033D-93D6375EBA5E}"/>
              </a:ext>
            </a:extLst>
          </p:cNvPr>
          <p:cNvSpPr txBox="1"/>
          <p:nvPr/>
        </p:nvSpPr>
        <p:spPr>
          <a:xfrm>
            <a:off x="6339662" y="5416315"/>
            <a:ext cx="60949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https://www.axios.com/2022/06/07/housing-affordability-collapse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14D29-A2C3-26AD-4126-9EC2A9B0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9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84BAB-1E41-7950-07FC-549BD656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D5C2E38-97A4-4A89-0C55-5867EC093578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Study 2: Hemp </a:t>
            </a:r>
            <a:r>
              <a:rPr lang="en-US" sz="2800" b="1" dirty="0" err="1"/>
              <a:t>hurd</a:t>
            </a:r>
            <a:r>
              <a:rPr lang="en-US" sz="2800" b="1" dirty="0"/>
              <a:t>, sodium silicate were varied, along with the wood fibers for experimental design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A07D57-F318-4AC3-93E1-B1A4EDE97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214367"/>
              </p:ext>
            </p:extLst>
          </p:nvPr>
        </p:nvGraphicFramePr>
        <p:xfrm>
          <a:off x="330364" y="1733169"/>
          <a:ext cx="6442502" cy="3745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6615">
                  <a:extLst>
                    <a:ext uri="{9D8B030D-6E8A-4147-A177-3AD203B41FA5}">
                      <a16:colId xmlns:a16="http://schemas.microsoft.com/office/drawing/2014/main" val="1033183116"/>
                    </a:ext>
                  </a:extLst>
                </a:gridCol>
                <a:gridCol w="3215887">
                  <a:extLst>
                    <a:ext uri="{9D8B030D-6E8A-4147-A177-3AD203B41FA5}">
                      <a16:colId xmlns:a16="http://schemas.microsoft.com/office/drawing/2014/main" val="3639091678"/>
                    </a:ext>
                  </a:extLst>
                </a:gridCol>
              </a:tblGrid>
              <a:tr h="7149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Factor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Levels/Values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8266218"/>
                  </a:ext>
                </a:extLst>
              </a:tr>
              <a:tr h="730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Hemp hurd (HH) (</a:t>
                      </a:r>
                      <a:r>
                        <a:rPr lang="en-US" sz="2400" kern="0" dirty="0" err="1">
                          <a:effectLst/>
                        </a:rPr>
                        <a:t>wt</a:t>
                      </a:r>
                      <a:r>
                        <a:rPr lang="en-US" sz="2400" kern="0" dirty="0">
                          <a:effectLst/>
                        </a:rPr>
                        <a:t>%)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0-15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5116271"/>
                  </a:ext>
                </a:extLst>
              </a:tr>
              <a:tr h="730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Hemp fiber (HF) (</a:t>
                      </a:r>
                      <a:r>
                        <a:rPr lang="en-US" sz="2400" kern="0" dirty="0" err="1">
                          <a:effectLst/>
                        </a:rPr>
                        <a:t>wt</a:t>
                      </a:r>
                      <a:r>
                        <a:rPr lang="en-US" sz="2400" kern="0" dirty="0">
                          <a:effectLst/>
                        </a:rPr>
                        <a:t>%)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Fixed at 5 (3 mm length)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8932385"/>
                  </a:ext>
                </a:extLst>
              </a:tr>
              <a:tr h="730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Sodium silicate (SS) (</a:t>
                      </a:r>
                      <a:r>
                        <a:rPr lang="en-US" sz="2400" kern="0" dirty="0" err="1">
                          <a:effectLst/>
                        </a:rPr>
                        <a:t>wt</a:t>
                      </a:r>
                      <a:r>
                        <a:rPr lang="en-US" sz="2400" kern="0" dirty="0">
                          <a:effectLst/>
                        </a:rPr>
                        <a:t>%)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50-60, 50 + 5Water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8355240"/>
                  </a:ext>
                </a:extLst>
              </a:tr>
              <a:tr h="730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Wood fiber Type (WFT)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Unsifted, 40 mesh, pellet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312907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481BA-2E4A-DC78-E1AB-051B7306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tray of different types of food&#10;&#10;AI-generated content may be incorrect.">
            <a:extLst>
              <a:ext uri="{FF2B5EF4-FFF2-40B4-BE49-F238E27FC236}">
                <a16:creationId xmlns:a16="http://schemas.microsoft.com/office/drawing/2014/main" id="{B8E6E564-9A21-308B-D7CD-625BBF781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6829622" y="1387283"/>
            <a:ext cx="4244076" cy="42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131B-AA50-8491-DAA6-B088EC15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4A43425-7C9E-8FFE-7F4F-4C164A22B62F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Wood fibers were sifted using a 40-mesh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6C507-A369-B676-B7DC-F95133A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tray of different types of food&#10;&#10;AI-generated content may be incorrect.">
            <a:extLst>
              <a:ext uri="{FF2B5EF4-FFF2-40B4-BE49-F238E27FC236}">
                <a16:creationId xmlns:a16="http://schemas.microsoft.com/office/drawing/2014/main" id="{7C06AA1B-1A12-EE3A-4930-8C35DE2AE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5915394" y="1330794"/>
            <a:ext cx="4861913" cy="4681086"/>
          </a:xfrm>
          <a:prstGeom prst="rect">
            <a:avLst/>
          </a:prstGeom>
        </p:spPr>
      </p:pic>
      <p:pic>
        <p:nvPicPr>
          <p:cNvPr id="8" name="Picture 7" descr="A tray of different types of food&#10;&#10;AI-generated content may be incorrect.">
            <a:extLst>
              <a:ext uri="{FF2B5EF4-FFF2-40B4-BE49-F238E27FC236}">
                <a16:creationId xmlns:a16="http://schemas.microsoft.com/office/drawing/2014/main" id="{27C43A19-064B-A36A-7FF0-1CB4C17E2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309224" y="1330794"/>
            <a:ext cx="4912314" cy="467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8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9E83C-383A-0E24-8295-A52C88DD2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2A630B-C152-EF36-F2C5-33CB44198E86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Wood pellets were ground using a coffee grinder before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2CC40-18FA-3919-E567-160650A0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 descr="A tray of different types of food&#10;&#10;AI-generated content may be incorrect.">
            <a:extLst>
              <a:ext uri="{FF2B5EF4-FFF2-40B4-BE49-F238E27FC236}">
                <a16:creationId xmlns:a16="http://schemas.microsoft.com/office/drawing/2014/main" id="{B12342D5-7B8B-9029-573B-ADDD626E8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309221" y="1330792"/>
            <a:ext cx="4912313" cy="4676569"/>
          </a:xfrm>
          <a:prstGeom prst="rect">
            <a:avLst/>
          </a:prstGeom>
        </p:spPr>
      </p:pic>
      <p:pic>
        <p:nvPicPr>
          <p:cNvPr id="10" name="Picture 9" descr="A tray of different types of food&#10;&#10;AI-generated content may be incorrect.">
            <a:extLst>
              <a:ext uri="{FF2B5EF4-FFF2-40B4-BE49-F238E27FC236}">
                <a16:creationId xmlns:a16="http://schemas.microsoft.com/office/drawing/2014/main" id="{BB90C765-BB6B-4916-FA42-6A80ABD19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0800000">
            <a:off x="5915393" y="1330792"/>
            <a:ext cx="4786240" cy="467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07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D6FB5-6A2E-112D-BDAE-EF3FAC88A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13B6DC7-8000-DF34-C113-005094F128DF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Materials used in this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BB0A9-BD5D-66A0-6767-F3AB56F3D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42502" y="701097"/>
            <a:ext cx="7506995" cy="56552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D037E-5459-50C6-62B2-5FA8324A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82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8E5B3-47CA-FAB9-644E-344DEC25B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6874FC-A5CB-0505-08A1-A37407AE16B0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strength and density?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4A3D9-2017-6437-2C31-1E168C7D4F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45" y="1065102"/>
            <a:ext cx="11135674" cy="4560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C67C3-F9BC-0896-7EC8-F5D9A3ECAB5E}"/>
              </a:ext>
            </a:extLst>
          </p:cNvPr>
          <p:cNvSpPr/>
          <p:nvPr/>
        </p:nvSpPr>
        <p:spPr>
          <a:xfrm>
            <a:off x="4414345" y="1506177"/>
            <a:ext cx="7336110" cy="417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A3953-1687-CEFD-3833-23FC0ADE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3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0989-4C55-B936-63FD-6E99EFEB9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85938F-93A4-41EC-9FA6-E70BB89059BC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Finer particles result in stronger, denser composites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4F452-A4A3-1A0D-DBAE-52DB4AEA48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45" y="1065102"/>
            <a:ext cx="11135674" cy="4560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EC56E7-BA83-72BE-F874-4BB7C215E0B4}"/>
              </a:ext>
            </a:extLst>
          </p:cNvPr>
          <p:cNvSpPr/>
          <p:nvPr/>
        </p:nvSpPr>
        <p:spPr>
          <a:xfrm>
            <a:off x="8223293" y="1506177"/>
            <a:ext cx="3527161" cy="417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3ECF94-2828-66C8-5478-72DC3402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92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BBBD8-C6CE-8705-6F3C-A711E73A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22722F-2E67-F23C-E014-8B493FC58903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Finer particles resulted in stronger, denser composites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82387-5B5E-3008-6342-9313DC25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45" y="1065102"/>
            <a:ext cx="11135674" cy="4560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54E43-2506-9661-2859-B6B20733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3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E6BF1-C981-916D-D13D-50401C12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7078325-12E1-EECD-F5B7-759B4BFDB4CD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motor power and viscosity?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8CB0FD-E0EA-657B-D718-C7341FCCB0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2" y="1230554"/>
            <a:ext cx="10631180" cy="42385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C27647-6E78-5D3B-8109-5C9D45F4B7ED}"/>
              </a:ext>
            </a:extLst>
          </p:cNvPr>
          <p:cNvSpPr/>
          <p:nvPr/>
        </p:nvSpPr>
        <p:spPr>
          <a:xfrm>
            <a:off x="4389072" y="1670138"/>
            <a:ext cx="7336110" cy="417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534D9-A90B-1EFD-4DD7-11DC9AA8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21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ED4D6-BBD5-E77A-BE4E-EF58186EC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B091227-8EEE-E017-756A-6850D0F68BD3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High motor power was observed with small particle sizes at low sodium silicate amounts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014-5BD5-9093-A403-CF579C39AC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2" y="1230554"/>
            <a:ext cx="10631180" cy="42385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EE8C9D-53A5-7095-EA85-B6DE9B28FDFC}"/>
              </a:ext>
            </a:extLst>
          </p:cNvPr>
          <p:cNvSpPr/>
          <p:nvPr/>
        </p:nvSpPr>
        <p:spPr>
          <a:xfrm>
            <a:off x="7674654" y="1670138"/>
            <a:ext cx="4050528" cy="417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6494B-7872-943C-8511-65EA35A2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18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034F-5D55-2E3A-E3D1-5BDA51DA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BF9821-24ED-640E-173F-A64F2A515748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High motor power was observed with small particle sizes at low sodium silicate amounts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24FF28-6CA2-2674-242C-8C3A093EAE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72" y="1230554"/>
            <a:ext cx="10631180" cy="42385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8BCC2-AE31-D9F2-0B5D-01CF112F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2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61EE-328A-CF40-5583-4420F69B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483A983-BDF5-5492-4F5C-4021C629779E}"/>
              </a:ext>
            </a:extLst>
          </p:cNvPr>
          <p:cNvSpPr txBox="1"/>
          <p:nvPr/>
        </p:nvSpPr>
        <p:spPr>
          <a:xfrm>
            <a:off x="156160" y="308344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Lumber mills convert only about 40% of wood volume to lumber</a:t>
            </a:r>
          </a:p>
        </p:txBody>
      </p:sp>
      <p:pic>
        <p:nvPicPr>
          <p:cNvPr id="5" name="Picture 4" descr="A pile of wood chips&#10;&#10;AI-generated content may be incorrect.">
            <a:extLst>
              <a:ext uri="{FF2B5EF4-FFF2-40B4-BE49-F238E27FC236}">
                <a16:creationId xmlns:a16="http://schemas.microsoft.com/office/drawing/2014/main" id="{BF01AD9A-40E4-F240-4571-82C668157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679546"/>
            <a:ext cx="4405095" cy="2286822"/>
          </a:xfrm>
          <a:prstGeom prst="rect">
            <a:avLst/>
          </a:prstGeom>
        </p:spPr>
      </p:pic>
      <p:pic>
        <p:nvPicPr>
          <p:cNvPr id="7" name="Picture 6" descr="A wooden frame of a house under construction&#10;&#10;AI-generated content may be incorrect.">
            <a:extLst>
              <a:ext uri="{FF2B5EF4-FFF2-40B4-BE49-F238E27FC236}">
                <a16:creationId xmlns:a16="http://schemas.microsoft.com/office/drawing/2014/main" id="{62FA0E64-CA19-4B1C-678F-991410C69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6000" y="910379"/>
            <a:ext cx="4399231" cy="2577136"/>
          </a:xfrm>
          <a:prstGeom prst="rect">
            <a:avLst/>
          </a:prstGeom>
        </p:spPr>
      </p:pic>
      <p:pic>
        <p:nvPicPr>
          <p:cNvPr id="10" name="Picture 9" descr="A large pile of logs in the woods&#10;&#10;AI-generated content may be incorrect.">
            <a:extLst>
              <a:ext uri="{FF2B5EF4-FFF2-40B4-BE49-F238E27FC236}">
                <a16:creationId xmlns:a16="http://schemas.microsoft.com/office/drawing/2014/main" id="{9FF7F88D-8E49-CCD0-0BCD-FAAA086D6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297" y="2330129"/>
            <a:ext cx="4437569" cy="2577136"/>
          </a:xfrm>
          <a:prstGeom prst="rect">
            <a:avLst/>
          </a:prstGeom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EFBB1296-2683-16FB-C825-920CFBBB2A89}"/>
              </a:ext>
            </a:extLst>
          </p:cNvPr>
          <p:cNvSpPr/>
          <p:nvPr/>
        </p:nvSpPr>
        <p:spPr>
          <a:xfrm flipV="1">
            <a:off x="2855305" y="4937016"/>
            <a:ext cx="2858118" cy="125336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8DDFC545-1B7B-A62D-A8C1-4640F2F85D9C}"/>
              </a:ext>
            </a:extLst>
          </p:cNvPr>
          <p:cNvSpPr/>
          <p:nvPr/>
        </p:nvSpPr>
        <p:spPr>
          <a:xfrm>
            <a:off x="2855306" y="1101271"/>
            <a:ext cx="3077784" cy="120680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A163C-D591-B7F8-7CE2-86CFEF0323F7}"/>
              </a:ext>
            </a:extLst>
          </p:cNvPr>
          <p:cNvSpPr txBox="1"/>
          <p:nvPr/>
        </p:nvSpPr>
        <p:spPr>
          <a:xfrm>
            <a:off x="4009316" y="1563057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70E5B-4683-6C6E-A73B-614E98ADD275}"/>
              </a:ext>
            </a:extLst>
          </p:cNvPr>
          <p:cNvSpPr txBox="1"/>
          <p:nvPr/>
        </p:nvSpPr>
        <p:spPr>
          <a:xfrm>
            <a:off x="4009316" y="529302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C24EA-07E1-F8B9-628F-4F22A505DF3B}"/>
              </a:ext>
            </a:extLst>
          </p:cNvPr>
          <p:cNvSpPr txBox="1"/>
          <p:nvPr/>
        </p:nvSpPr>
        <p:spPr>
          <a:xfrm>
            <a:off x="506074" y="4872704"/>
            <a:ext cx="44977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https://www.shutterstock.com/image-photo/tree-log-forest-pine-softwood-lumber-2664366591?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7F203-8048-851C-3F85-ACC3B33AE4CF}"/>
              </a:ext>
            </a:extLst>
          </p:cNvPr>
          <p:cNvSpPr txBox="1"/>
          <p:nvPr/>
        </p:nvSpPr>
        <p:spPr>
          <a:xfrm>
            <a:off x="6036617" y="3429000"/>
            <a:ext cx="53171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https://www.illinoisrealtors.org/wp-content/uploads/2020/06/house-frame-1200x630-1.jpg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DEA643-27E7-906E-67B0-9ADA99EB2803}"/>
              </a:ext>
            </a:extLst>
          </p:cNvPr>
          <p:cNvSpPr txBox="1"/>
          <p:nvPr/>
        </p:nvSpPr>
        <p:spPr>
          <a:xfrm>
            <a:off x="6036617" y="5892582"/>
            <a:ext cx="494879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https://pikbest.com/backgrounds/wood-image-an-of-pulp-and-chips_9441013.html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5EE5A-E2FA-55A3-BA86-43E5E7BC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63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5F68D-6401-06D5-C74B-82C37772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8709519-F124-3CE2-131A-A93D31132D00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Strength-cost analysis for all formulations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23220-0A8D-E5F8-7981-AA53D3BB8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914" y="1230553"/>
            <a:ext cx="9986172" cy="51702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E8810-D6E3-D62C-C7B7-F10F69FE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80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DBD22-5FBC-69C9-A01C-4B09E0973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EFFE885-4CC4-9A8B-B6E4-AE02C0778548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Strength-cost analysis, after formulations with high motor power are removed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1E803-ECE4-FF19-3089-116CAEA2D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914" y="1230553"/>
            <a:ext cx="9986172" cy="51702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49879-3291-2833-8186-980BCC4A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2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533E-0C77-F84A-A779-3A4154AD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82A121-9874-D953-1C9D-66EEC595515B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Strength-cost analysis for pellets and 40 mesh wood fibers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487E5-37B1-43A2-597C-6F6A38787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914" y="1230553"/>
            <a:ext cx="9986172" cy="51257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12CC0-8571-1761-D7E9-3488D5CC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04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5A081-C455-EBA9-1C3A-CE342DDF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E85580-8DF7-A779-7232-1DE4AEB4C696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Two formulations showed high strength-to-cost ratio, with low motor 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8563C-FDF5-AFB3-86D7-75C16974A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2914" y="1230553"/>
            <a:ext cx="9986172" cy="5125796"/>
          </a:xfrm>
          <a:prstGeom prst="rect">
            <a:avLst/>
          </a:prstGeom>
        </p:spPr>
      </p:pic>
      <p:pic>
        <p:nvPicPr>
          <p:cNvPr id="4" name="Picture 3" descr="A green and white chart&#10;&#10;AI-generated content may be incorrect.">
            <a:extLst>
              <a:ext uri="{FF2B5EF4-FFF2-40B4-BE49-F238E27FC236}">
                <a16:creationId xmlns:a16="http://schemas.microsoft.com/office/drawing/2014/main" id="{A72B2330-D267-6DF0-92A2-90D44086C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46808" y="3203554"/>
            <a:ext cx="2610769" cy="1488265"/>
          </a:xfrm>
          <a:prstGeom prst="rect">
            <a:avLst/>
          </a:prstGeom>
        </p:spPr>
      </p:pic>
      <p:pic>
        <p:nvPicPr>
          <p:cNvPr id="6" name="Picture 5" descr="A blue box with white text&#10;&#10;AI-generated content may be incorrect.">
            <a:extLst>
              <a:ext uri="{FF2B5EF4-FFF2-40B4-BE49-F238E27FC236}">
                <a16:creationId xmlns:a16="http://schemas.microsoft.com/office/drawing/2014/main" id="{168A0FBE-7801-1544-56E9-4924BF45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7383" y="1914460"/>
            <a:ext cx="2176007" cy="1126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90340-6940-D07E-15DE-B386F3EC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5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F6BA5-99CD-61D4-DD3A-6D9C0AAB6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23EDF6D-B9BE-E7A3-9DA3-F6F0A0DC29C5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Pellet-formulation is stronger, but 40 mesh-formulation is lower 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B2EECC-7870-2F62-04FC-E4A25318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green and white chart&#10;&#10;AI-generated content may be incorrect.">
            <a:extLst>
              <a:ext uri="{FF2B5EF4-FFF2-40B4-BE49-F238E27FC236}">
                <a16:creationId xmlns:a16="http://schemas.microsoft.com/office/drawing/2014/main" id="{6FA49604-46A4-5DD2-F888-FDE1F83FA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7" t="16223" r="2468" b="15852"/>
          <a:stretch>
            <a:fillRect/>
          </a:stretch>
        </p:blipFill>
        <p:spPr>
          <a:xfrm>
            <a:off x="2165351" y="1739944"/>
            <a:ext cx="3359150" cy="2119403"/>
          </a:xfrm>
          <a:prstGeom prst="rect">
            <a:avLst/>
          </a:prstGeom>
        </p:spPr>
      </p:pic>
      <p:pic>
        <p:nvPicPr>
          <p:cNvPr id="6" name="Picture 5" descr="A blue box with white text&#10;&#10;AI-generated content may be incorrect.">
            <a:extLst>
              <a:ext uri="{FF2B5EF4-FFF2-40B4-BE49-F238E27FC236}">
                <a16:creationId xmlns:a16="http://schemas.microsoft.com/office/drawing/2014/main" id="{5B31F4EA-1015-F3B6-9181-D9D568CAF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7500" y="1743581"/>
            <a:ext cx="3308350" cy="21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79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0F8F3-2544-8D82-A204-6A7F3B0D9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1DCEE10-5C5C-11B5-CB59-C154588F9A37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pellet-formulation uses less sodium silicate than the 40 mesh-formulation, for the same strength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B935B-91F5-1F99-997D-9BFA527E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A green and white chart&#10;&#10;AI-generated content may be incorrect.">
            <a:extLst>
              <a:ext uri="{FF2B5EF4-FFF2-40B4-BE49-F238E27FC236}">
                <a16:creationId xmlns:a16="http://schemas.microsoft.com/office/drawing/2014/main" id="{8501F37D-82D0-F2AE-A3F8-76C100B8D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7" t="16223" r="2468" b="15852"/>
          <a:stretch>
            <a:fillRect/>
          </a:stretch>
        </p:blipFill>
        <p:spPr>
          <a:xfrm>
            <a:off x="2165351" y="1739944"/>
            <a:ext cx="3359150" cy="2119403"/>
          </a:xfrm>
          <a:prstGeom prst="rect">
            <a:avLst/>
          </a:prstGeom>
        </p:spPr>
      </p:pic>
      <p:pic>
        <p:nvPicPr>
          <p:cNvPr id="8" name="Picture 7" descr="A blue box with white text&#10;&#10;AI-generated content may be incorrect.">
            <a:extLst>
              <a:ext uri="{FF2B5EF4-FFF2-40B4-BE49-F238E27FC236}">
                <a16:creationId xmlns:a16="http://schemas.microsoft.com/office/drawing/2014/main" id="{E5D57D95-39BA-F6CF-FDED-0E8FC68C4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67500" y="1743581"/>
            <a:ext cx="3308350" cy="2115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52398-8C55-72BC-5804-97CED58EE60E}"/>
              </a:ext>
            </a:extLst>
          </p:cNvPr>
          <p:cNvSpPr txBox="1"/>
          <p:nvPr/>
        </p:nvSpPr>
        <p:spPr>
          <a:xfrm>
            <a:off x="6560263" y="4832349"/>
            <a:ext cx="352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Strength/SS: 0.891 MPa/g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A5EED-A4CE-EC1D-ECDE-F64D51687D51}"/>
              </a:ext>
            </a:extLst>
          </p:cNvPr>
          <p:cNvSpPr txBox="1"/>
          <p:nvPr/>
        </p:nvSpPr>
        <p:spPr>
          <a:xfrm>
            <a:off x="1885237" y="4832348"/>
            <a:ext cx="3746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Strength/SS: 0.869 MPa/g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7473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0DAAB-F66C-3367-D5A9-64134250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38AC54-E989-A73A-4C74-67D96CDBE684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Pellets have a higher density than unpelleted wood fibers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4C8862-E6C3-CF8C-FFF6-6249041C6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907" y="1193936"/>
            <a:ext cx="7706185" cy="4768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5E480-B0F2-DA8C-BF1A-B434F47C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07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2B34-EF1E-6E1A-9901-D2AD2008E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stic containers with brown pellets&#10;&#10;AI-generated content may be incorrect.">
            <a:extLst>
              <a:ext uri="{FF2B5EF4-FFF2-40B4-BE49-F238E27FC236}">
                <a16:creationId xmlns:a16="http://schemas.microsoft.com/office/drawing/2014/main" id="{91F20DA0-91C4-21AD-83EB-8FDE6ACED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0673" y="1276780"/>
            <a:ext cx="7650653" cy="4304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77AF4-4A35-1FB2-0BD0-4C167A66CEA9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Pellets are preferable due to logistics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CB7CC-3CE1-540B-58AC-D9481073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61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9502-736E-8CB8-834F-90DA5AB17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9161B50-084C-B7CA-650B-79083D44D805}"/>
              </a:ext>
            </a:extLst>
          </p:cNvPr>
          <p:cNvSpPr txBox="1"/>
          <p:nvPr/>
        </p:nvSpPr>
        <p:spPr>
          <a:xfrm>
            <a:off x="63192" y="214843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Optimization of the formulation with hemp fiber and hurd reinforcement, and wood pellets replacement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C807F-6798-273E-AE09-E2C6EE26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2B67E-B1E2-3550-FF73-7DB53056C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851" y="1308100"/>
            <a:ext cx="9448349" cy="4921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25F54-3F70-3C0D-D341-8F0DF4B312BC}"/>
              </a:ext>
            </a:extLst>
          </p:cNvPr>
          <p:cNvSpPr txBox="1"/>
          <p:nvPr/>
        </p:nvSpPr>
        <p:spPr>
          <a:xfrm>
            <a:off x="2603735" y="2885510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32%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7EB5-6C7E-9B7E-ACC6-913BBE725AB6}"/>
              </a:ext>
            </a:extLst>
          </p:cNvPr>
          <p:cNvSpPr txBox="1"/>
          <p:nvPr/>
        </p:nvSpPr>
        <p:spPr>
          <a:xfrm>
            <a:off x="4408999" y="2066569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6ADAAE-ABAA-61C5-2CE9-20777B276E2C}"/>
              </a:ext>
            </a:extLst>
          </p:cNvPr>
          <p:cNvSpPr txBox="1"/>
          <p:nvPr/>
        </p:nvSpPr>
        <p:spPr>
          <a:xfrm>
            <a:off x="8001235" y="173081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29%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8348DE-307A-9047-A944-BD5D7A203864}"/>
              </a:ext>
            </a:extLst>
          </p:cNvPr>
          <p:cNvSpPr/>
          <p:nvPr/>
        </p:nvSpPr>
        <p:spPr>
          <a:xfrm>
            <a:off x="2256719" y="2934765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6008358-DB50-E2CC-641D-4056B66446B4}"/>
              </a:ext>
            </a:extLst>
          </p:cNvPr>
          <p:cNvSpPr/>
          <p:nvPr/>
        </p:nvSpPr>
        <p:spPr>
          <a:xfrm>
            <a:off x="4061983" y="2155089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E16936E-F790-9308-289C-4DFF82BA9FD6}"/>
              </a:ext>
            </a:extLst>
          </p:cNvPr>
          <p:cNvSpPr/>
          <p:nvPr/>
        </p:nvSpPr>
        <p:spPr>
          <a:xfrm>
            <a:off x="7654219" y="1791936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26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E1D5A-1356-EBE2-0B52-84F80460F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C5D43-4AC4-49BF-F351-EF5D59150C7F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Study 3: Die modification for continuous fiber reinforcement</a:t>
            </a:r>
          </a:p>
        </p:txBody>
      </p:sp>
      <p:pic>
        <p:nvPicPr>
          <p:cNvPr id="14" name="Picture 13" descr="A close up of a string&#10;&#10;AI-generated content may be incorrect.">
            <a:extLst>
              <a:ext uri="{FF2B5EF4-FFF2-40B4-BE49-F238E27FC236}">
                <a16:creationId xmlns:a16="http://schemas.microsoft.com/office/drawing/2014/main" id="{2939AB81-18F1-5BF6-8CB8-B8B9819A7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1611" y="3931723"/>
            <a:ext cx="3317064" cy="2317651"/>
          </a:xfrm>
          <a:prstGeom prst="rect">
            <a:avLst/>
          </a:prstGeom>
        </p:spPr>
      </p:pic>
      <p:pic>
        <p:nvPicPr>
          <p:cNvPr id="6" name="Picture 5" descr="A black object with a string&#10;&#10;AI-generated content may be incorrect.">
            <a:extLst>
              <a:ext uri="{FF2B5EF4-FFF2-40B4-BE49-F238E27FC236}">
                <a16:creationId xmlns:a16="http://schemas.microsoft.com/office/drawing/2014/main" id="{AD150231-ED8D-8A2F-06F1-90FB686C0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12" y="1054594"/>
            <a:ext cx="3790683" cy="2877129"/>
          </a:xfrm>
          <a:prstGeom prst="rect">
            <a:avLst/>
          </a:prstGeom>
        </p:spPr>
      </p:pic>
      <p:pic>
        <p:nvPicPr>
          <p:cNvPr id="10" name="Picture 9" descr="A grey pipe with a wire coming out of it&#10;&#10;AI-generated content may be incorrect.">
            <a:extLst>
              <a:ext uri="{FF2B5EF4-FFF2-40B4-BE49-F238E27FC236}">
                <a16:creationId xmlns:a16="http://schemas.microsoft.com/office/drawing/2014/main" id="{D9FA2D6C-BED8-67D9-67A1-14C81E15F5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3212" y="1111350"/>
            <a:ext cx="4962476" cy="28203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AEE0D1-DA9F-1DC8-9F72-44A9FAF2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BD948-68C4-099A-7A25-572CBB7AC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01C654B-DEEA-B2F7-6DA8-EDC7F51A17F5}"/>
              </a:ext>
            </a:extLst>
          </p:cNvPr>
          <p:cNvSpPr txBox="1"/>
          <p:nvPr/>
        </p:nvSpPr>
        <p:spPr>
          <a:xfrm>
            <a:off x="156160" y="308344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Wood residues are being utilized at a lower-level</a:t>
            </a:r>
          </a:p>
        </p:txBody>
      </p:sp>
      <p:pic>
        <p:nvPicPr>
          <p:cNvPr id="10" name="Picture 9" descr="A comparison of a house and a building&#10;&#10;AI-generated content may be incorrect.">
            <a:extLst>
              <a:ext uri="{FF2B5EF4-FFF2-40B4-BE49-F238E27FC236}">
                <a16:creationId xmlns:a16="http://schemas.microsoft.com/office/drawing/2014/main" id="{CDE0F47E-988F-87B7-83A9-098B701F6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26291" y="1103586"/>
            <a:ext cx="4393406" cy="49462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5B957-7451-1ADF-2A36-C4A4C111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39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A179B-C45A-38CD-2E97-6B2C0729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1B703-1C33-3BBE-30C8-D449959A5F9D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Critical length of a fiber is the length at which a fiber becomes maximally useful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37873-A030-E45F-E172-DED41AC52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12" b="6915"/>
          <a:stretch>
            <a:fillRect/>
          </a:stretch>
        </p:blipFill>
        <p:spPr>
          <a:xfrm>
            <a:off x="2368158" y="1165310"/>
            <a:ext cx="6968358" cy="2472558"/>
          </a:xfrm>
          <a:prstGeom prst="rect">
            <a:avLst/>
          </a:prstGeom>
        </p:spPr>
      </p:pic>
      <p:pic>
        <p:nvPicPr>
          <p:cNvPr id="7" name="Picture 6" descr="A diagram of a stress and position&#10;&#10;AI-generated content may be incorrect.">
            <a:extLst>
              <a:ext uri="{FF2B5EF4-FFF2-40B4-BE49-F238E27FC236}">
                <a16:creationId xmlns:a16="http://schemas.microsoft.com/office/drawing/2014/main" id="{FA13F192-D821-D2A7-02DE-33F6DD8E4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778" y="3571082"/>
            <a:ext cx="2789239" cy="2956816"/>
          </a:xfrm>
          <a:prstGeom prst="rect">
            <a:avLst/>
          </a:prstGeom>
        </p:spPr>
      </p:pic>
      <p:pic>
        <p:nvPicPr>
          <p:cNvPr id="11" name="Picture 10" descr="A diagram of a rectangular object with a straight line and a straight line&#10;&#10;AI-generated content may be incorrect.">
            <a:extLst>
              <a:ext uri="{FF2B5EF4-FFF2-40B4-BE49-F238E27FC236}">
                <a16:creationId xmlns:a16="http://schemas.microsoft.com/office/drawing/2014/main" id="{DD030941-713A-1195-7DD6-679B1619EE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3305" y="3557499"/>
            <a:ext cx="3623513" cy="2798850"/>
          </a:xfrm>
          <a:prstGeom prst="rect">
            <a:avLst/>
          </a:prstGeom>
        </p:spPr>
      </p:pic>
      <p:pic>
        <p:nvPicPr>
          <p:cNvPr id="13" name="Picture 12" descr="A diagram of a stress and a line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0F42018A-48FF-8D70-3CAF-D9622D0B7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161" y="3429000"/>
            <a:ext cx="3092172" cy="3034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CC36D-8648-DF88-883F-71A9D1E785D2}"/>
              </a:ext>
            </a:extLst>
          </p:cNvPr>
          <p:cNvSpPr txBox="1"/>
          <p:nvPr/>
        </p:nvSpPr>
        <p:spPr>
          <a:xfrm>
            <a:off x="1009248" y="6390876"/>
            <a:ext cx="28879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https://doi.org/10.1088/1757-899X/508/1/012006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E086B-25EB-4129-1C2C-2CDF36AA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63B65-0446-934B-8092-593430BDB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5BB279-08D8-4ACE-5344-6C1629B8EBFC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Interfacial shear stress and critical length were measured using single fiber pullout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316F4-378C-7E4E-EC65-4DB3CD24D9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2153" y="1262970"/>
            <a:ext cx="5793847" cy="4906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D0CB1-A3FB-A17E-BD37-BB8D2BD528EC}"/>
              </a:ext>
            </a:extLst>
          </p:cNvPr>
          <p:cNvSpPr txBox="1"/>
          <p:nvPr/>
        </p:nvSpPr>
        <p:spPr>
          <a:xfrm>
            <a:off x="7339735" y="1332595"/>
            <a:ext cx="3862019" cy="2255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Three treatment conditions: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 treatment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Water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Sodium silicate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75BE7-B61D-EF9A-4EA7-6366BC16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49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B3F5-124A-EF10-B1A3-4BBFE9AF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61B0B0-180D-BC57-3C84-74645A211F40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Interfacial shear stress and critical lengths were improved by sodium silicate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D0D18-80C6-A1EA-2BA2-EF434D336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80615" y="3500916"/>
            <a:ext cx="7857533" cy="2852391"/>
          </a:xfrm>
          <a:prstGeom prst="rect">
            <a:avLst/>
          </a:prstGeom>
        </p:spPr>
      </p:pic>
      <p:pic>
        <p:nvPicPr>
          <p:cNvPr id="7" name="Picture 6" descr="A round object with a hole in it&#10;&#10;AI-generated content may be incorrect.">
            <a:extLst>
              <a:ext uri="{FF2B5EF4-FFF2-40B4-BE49-F238E27FC236}">
                <a16:creationId xmlns:a16="http://schemas.microsoft.com/office/drawing/2014/main" id="{833BE545-D1E1-E40C-1ADB-CD6535F310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93" y="1288462"/>
            <a:ext cx="2605061" cy="2215496"/>
          </a:xfrm>
          <a:prstGeom prst="rect">
            <a:avLst/>
          </a:prstGeom>
        </p:spPr>
      </p:pic>
      <p:pic>
        <p:nvPicPr>
          <p:cNvPr id="11" name="Picture 10" descr="A round brown object with a hole in it&#10;&#10;AI-generated content may be incorrect.">
            <a:extLst>
              <a:ext uri="{FF2B5EF4-FFF2-40B4-BE49-F238E27FC236}">
                <a16:creationId xmlns:a16="http://schemas.microsoft.com/office/drawing/2014/main" id="{2D579E29-D8F9-F2B6-D4B8-4947A76FA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273" y="1290677"/>
            <a:ext cx="2496660" cy="2218539"/>
          </a:xfrm>
          <a:prstGeom prst="rect">
            <a:avLst/>
          </a:prstGeom>
        </p:spPr>
      </p:pic>
      <p:pic>
        <p:nvPicPr>
          <p:cNvPr id="13" name="Picture 12" descr="A round object with a grey spot&#10;&#10;AI-generated content may be incorrect.">
            <a:extLst>
              <a:ext uri="{FF2B5EF4-FFF2-40B4-BE49-F238E27FC236}">
                <a16:creationId xmlns:a16="http://schemas.microsoft.com/office/drawing/2014/main" id="{5EE58A38-1F6E-5F58-ECBE-F722B78774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33" y="1290678"/>
            <a:ext cx="2605061" cy="22163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EFB5A-BEEE-1F1A-2517-8113DF03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2CDD56-51E1-ED85-8C19-0963A3466363}"/>
              </a:ext>
            </a:extLst>
          </p:cNvPr>
          <p:cNvCxnSpPr>
            <a:cxnSpLocks/>
          </p:cNvCxnSpPr>
          <p:nvPr/>
        </p:nvCxnSpPr>
        <p:spPr>
          <a:xfrm flipV="1">
            <a:off x="1378744" y="2143125"/>
            <a:ext cx="2185987" cy="100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A21BFA-EA09-6EF4-DF22-25FACC23DCCD}"/>
              </a:ext>
            </a:extLst>
          </p:cNvPr>
          <p:cNvCxnSpPr>
            <a:cxnSpLocks/>
          </p:cNvCxnSpPr>
          <p:nvPr/>
        </p:nvCxnSpPr>
        <p:spPr>
          <a:xfrm>
            <a:off x="1571625" y="2363038"/>
            <a:ext cx="1550271" cy="2216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D4B367-595B-4A66-F5FB-D02AC07E0816}"/>
              </a:ext>
            </a:extLst>
          </p:cNvPr>
          <p:cNvCxnSpPr>
            <a:cxnSpLocks/>
          </p:cNvCxnSpPr>
          <p:nvPr/>
        </p:nvCxnSpPr>
        <p:spPr>
          <a:xfrm>
            <a:off x="1485900" y="2669444"/>
            <a:ext cx="4523481" cy="3071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16BD7C-9F08-2A88-734D-9B43263B9526}"/>
              </a:ext>
            </a:extLst>
          </p:cNvPr>
          <p:cNvSpPr txBox="1"/>
          <p:nvPr/>
        </p:nvSpPr>
        <p:spPr>
          <a:xfrm>
            <a:off x="686174" y="2178372"/>
            <a:ext cx="916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Voids</a:t>
            </a:r>
          </a:p>
        </p:txBody>
      </p:sp>
    </p:spTree>
    <p:extLst>
      <p:ext uri="{BB962C8B-B14F-4D97-AF65-F5344CB8AC3E}">
        <p14:creationId xmlns:p14="http://schemas.microsoft.com/office/powerpoint/2010/main" val="3144132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DBF4A-B51C-476D-A286-144456E58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117946-DE71-2E61-BB20-008F499A9401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Tensile strength of composite was 60% higher with sodium silicate treated fiber</a:t>
            </a:r>
          </a:p>
        </p:txBody>
      </p:sp>
      <p:pic>
        <p:nvPicPr>
          <p:cNvPr id="4" name="Picture 3" descr="A graph of different types of strength&#10;&#10;AI-generated content may be incorrect.">
            <a:extLst>
              <a:ext uri="{FF2B5EF4-FFF2-40B4-BE49-F238E27FC236}">
                <a16:creationId xmlns:a16="http://schemas.microsoft.com/office/drawing/2014/main" id="{E673ACBF-4B24-AB54-926F-494F15450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9636" y="1411400"/>
            <a:ext cx="9132728" cy="44218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B497E-9F2D-6FD5-2B62-259AB712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0FBA7-FC4C-6879-869A-0CCBC8612E6E}"/>
              </a:ext>
            </a:extLst>
          </p:cNvPr>
          <p:cNvSpPr txBox="1"/>
          <p:nvPr/>
        </p:nvSpPr>
        <p:spPr>
          <a:xfrm>
            <a:off x="8908111" y="1192429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60%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4B2B2A-3E63-BBDA-68C8-4DF63805130F}"/>
              </a:ext>
            </a:extLst>
          </p:cNvPr>
          <p:cNvSpPr/>
          <p:nvPr/>
        </p:nvSpPr>
        <p:spPr>
          <a:xfrm>
            <a:off x="8597372" y="1259047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69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12161-D90D-B768-DC97-FA5AABE4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19A2AA-E64F-5BE0-78BF-EEA5A4F3447E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This dissertation improved the flexural, compression and tensile strength using multi-scale reinforcement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A9BD-B16C-54B5-8F75-68FFF6BB5281}"/>
              </a:ext>
            </a:extLst>
          </p:cNvPr>
          <p:cNvSpPr txBox="1"/>
          <p:nvPr/>
        </p:nvSpPr>
        <p:spPr>
          <a:xfrm>
            <a:off x="201972" y="1724816"/>
            <a:ext cx="10663672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Increase in flexural, compression strengths by 75%, and strength/cost by </a:t>
            </a:r>
            <a:r>
              <a:rPr lang="en-US" sz="2400"/>
              <a:t>29%.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Novel </a:t>
            </a:r>
            <a:r>
              <a:rPr lang="en-US" sz="2400" dirty="0"/>
              <a:t>method for continuous fiber reinforcement; increase in tensile strength by 60%, using 5 vol% hemp twine.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16887-3546-83B4-11DE-CC449696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60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6DD8-8932-FC94-4EB2-56A7D581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7719CE7-B721-E1FD-391E-5E791EBBD96E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Future work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869F3-F138-DA80-E60A-1E7AEC3818A5}"/>
              </a:ext>
            </a:extLst>
          </p:cNvPr>
          <p:cNvSpPr txBox="1"/>
          <p:nvPr/>
        </p:nvSpPr>
        <p:spPr>
          <a:xfrm>
            <a:off x="394170" y="1592385"/>
            <a:ext cx="9456125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Testing in real world conditions.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Complete cost analysis, including equipment, labor to compare with lumber/concrete construction.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Further improvement in tensile strength using higher fiber fractions.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Alternative bio-based resins.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B408-718F-C8AF-6962-87863ED2BC7E}"/>
              </a:ext>
            </a:extLst>
          </p:cNvPr>
          <p:cNvSpPr txBox="1"/>
          <p:nvPr/>
        </p:nvSpPr>
        <p:spPr>
          <a:xfrm>
            <a:off x="4987564" y="5265615"/>
            <a:ext cx="2043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4E7D56-E022-1093-58BF-C5F06CA6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3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DEA8-93E3-5425-0597-A0DBD1887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E01D0EC-4EAA-DC51-344F-0978A1F6BAD6}"/>
              </a:ext>
            </a:extLst>
          </p:cNvPr>
          <p:cNvSpPr txBox="1"/>
          <p:nvPr/>
        </p:nvSpPr>
        <p:spPr>
          <a:xfrm>
            <a:off x="156160" y="308344"/>
            <a:ext cx="11879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Our solution combines sustainable materials (wood waste) with an additive manufacturing process (AM)</a:t>
            </a:r>
          </a:p>
          <a:p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40186F-B911-3D9A-31FD-B5962F27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31" y="1243711"/>
            <a:ext cx="4784222" cy="4559759"/>
          </a:xfrm>
          <a:prstGeom prst="rect">
            <a:avLst/>
          </a:prstGeom>
        </p:spPr>
      </p:pic>
      <p:pic>
        <p:nvPicPr>
          <p:cNvPr id="6" name="Picture 5" descr="A group of brown sand and a ruler&#10;&#10;AI-generated content may be incorrect.">
            <a:extLst>
              <a:ext uri="{FF2B5EF4-FFF2-40B4-BE49-F238E27FC236}">
                <a16:creationId xmlns:a16="http://schemas.microsoft.com/office/drawing/2014/main" id="{2FB374ED-D1C8-9948-4774-E76F2A13E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541" y="2359842"/>
            <a:ext cx="2669672" cy="2463296"/>
          </a:xfrm>
          <a:prstGeom prst="rect">
            <a:avLst/>
          </a:prstGeom>
        </p:spPr>
      </p:pic>
      <p:pic>
        <p:nvPicPr>
          <p:cNvPr id="15" name="Picture 14" descr="A machine cutting a piece of concrete&#10;&#10;AI-generated content may be incorrect.">
            <a:extLst>
              <a:ext uri="{FF2B5EF4-FFF2-40B4-BE49-F238E27FC236}">
                <a16:creationId xmlns:a16="http://schemas.microsoft.com/office/drawing/2014/main" id="{CA2A607A-0609-0663-0467-53119037A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63219" y="2359842"/>
            <a:ext cx="2209810" cy="2467176"/>
          </a:xfrm>
          <a:prstGeom prst="rect">
            <a:avLst/>
          </a:prstGeom>
        </p:spPr>
      </p:pic>
      <p:sp>
        <p:nvSpPr>
          <p:cNvPr id="18" name="Plus Sign 17">
            <a:extLst>
              <a:ext uri="{FF2B5EF4-FFF2-40B4-BE49-F238E27FC236}">
                <a16:creationId xmlns:a16="http://schemas.microsoft.com/office/drawing/2014/main" id="{BCDC77DB-070A-FBE4-ED6C-5572CAA79A96}"/>
              </a:ext>
            </a:extLst>
          </p:cNvPr>
          <p:cNvSpPr/>
          <p:nvPr/>
        </p:nvSpPr>
        <p:spPr>
          <a:xfrm>
            <a:off x="3018481" y="3156365"/>
            <a:ext cx="697470" cy="734448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174216E7-0E47-106E-50B0-C4CA993829E1}"/>
              </a:ext>
            </a:extLst>
          </p:cNvPr>
          <p:cNvSpPr/>
          <p:nvPr/>
        </p:nvSpPr>
        <p:spPr>
          <a:xfrm>
            <a:off x="5903070" y="3232394"/>
            <a:ext cx="743121" cy="582391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10125-F611-D2E2-3793-B52CCFCA014F}"/>
              </a:ext>
            </a:extLst>
          </p:cNvPr>
          <p:cNvSpPr txBox="1"/>
          <p:nvPr/>
        </p:nvSpPr>
        <p:spPr>
          <a:xfrm>
            <a:off x="6589986" y="5803470"/>
            <a:ext cx="4842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2024 Global Status Report for Buildings and Construction Sector | UNEP - UN Environment </a:t>
            </a:r>
            <a:r>
              <a:rPr lang="en-US" sz="800" dirty="0" err="1"/>
              <a:t>Programme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7644C-EAD8-B43D-8D0F-604C531526D2}"/>
              </a:ext>
            </a:extLst>
          </p:cNvPr>
          <p:cNvSpPr txBox="1"/>
          <p:nvPr/>
        </p:nvSpPr>
        <p:spPr>
          <a:xfrm>
            <a:off x="3642527" y="4773812"/>
            <a:ext cx="2209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https://www.3dnatives.com/de/groesstes-3d-druckgebaeude-der-welt-qatar-100720251/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46C89-7083-E53F-B994-D0EDB4C5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2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69B18-2DC7-5F78-157E-A7CE1875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6111EE-2457-3725-323E-C1D240BA3378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method involves using a single screw extruder connected to a custom 3D printer</a:t>
            </a:r>
          </a:p>
        </p:txBody>
      </p:sp>
      <p:pic>
        <p:nvPicPr>
          <p:cNvPr id="10" name="Picture 9" descr="A diagram of a single screw extruder&#10;&#10;AI-generated content may be incorrect.">
            <a:extLst>
              <a:ext uri="{FF2B5EF4-FFF2-40B4-BE49-F238E27FC236}">
                <a16:creationId xmlns:a16="http://schemas.microsoft.com/office/drawing/2014/main" id="{BEBFAC9A-ED30-AEAC-01D5-B1A51F31A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5991" y="1230553"/>
            <a:ext cx="5693391" cy="4216973"/>
          </a:xfrm>
          <a:prstGeom prst="rect">
            <a:avLst/>
          </a:prstGeom>
        </p:spPr>
      </p:pic>
      <p:pic>
        <p:nvPicPr>
          <p:cNvPr id="13" name="Picture 12" descr="A machine with a copper coil&#10;&#10;AI-generated content may be incorrect.">
            <a:extLst>
              <a:ext uri="{FF2B5EF4-FFF2-40B4-BE49-F238E27FC236}">
                <a16:creationId xmlns:a16="http://schemas.microsoft.com/office/drawing/2014/main" id="{BA9DC874-8FA6-BF6D-F9C2-54FD8DA85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0480" y="2128481"/>
            <a:ext cx="4673008" cy="30187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856A9-EA76-4966-242E-8208B8CF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03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CDBF-1E18-C126-A0D4-19C2984CA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3FE664B-8EFE-F177-6472-73DA1AE07E51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baseline formulation is 40-mesh wood fibers with sodium silicate (WSSC) in a 50-50 ratio (dry basis)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B3AD67-0B52-39DF-DA46-73A2B1897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46656"/>
              </p:ext>
            </p:extLst>
          </p:nvPr>
        </p:nvGraphicFramePr>
        <p:xfrm>
          <a:off x="6337737" y="1999392"/>
          <a:ext cx="5227846" cy="2859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802">
                  <a:extLst>
                    <a:ext uri="{9D8B030D-6E8A-4147-A177-3AD203B41FA5}">
                      <a16:colId xmlns:a16="http://schemas.microsoft.com/office/drawing/2014/main" val="1672157377"/>
                    </a:ext>
                  </a:extLst>
                </a:gridCol>
                <a:gridCol w="2234044">
                  <a:extLst>
                    <a:ext uri="{9D8B030D-6E8A-4147-A177-3AD203B41FA5}">
                      <a16:colId xmlns:a16="http://schemas.microsoft.com/office/drawing/2014/main" val="405706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Typical WSSC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64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Compression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15-20 MPa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2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Tensile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5-6 MPa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35170"/>
                  </a:ext>
                </a:extLst>
              </a:tr>
            </a:tbl>
          </a:graphicData>
        </a:graphic>
      </p:graphicFrame>
      <p:sp>
        <p:nvSpPr>
          <p:cNvPr id="3" name="Plus Sign 2">
            <a:extLst>
              <a:ext uri="{FF2B5EF4-FFF2-40B4-BE49-F238E27FC236}">
                <a16:creationId xmlns:a16="http://schemas.microsoft.com/office/drawing/2014/main" id="{35DCD97D-9402-79AD-8AEF-5CBA76ED4A27}"/>
              </a:ext>
            </a:extLst>
          </p:cNvPr>
          <p:cNvSpPr/>
          <p:nvPr/>
        </p:nvSpPr>
        <p:spPr>
          <a:xfrm>
            <a:off x="4422603" y="4708137"/>
            <a:ext cx="593739" cy="59436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C05A3-A4E8-BC0E-8091-A409247A5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4665" y="3554500"/>
            <a:ext cx="1131584" cy="2307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D6631A-21C3-3BED-3D81-06B0171BFCD3}"/>
              </a:ext>
            </a:extLst>
          </p:cNvPr>
          <p:cNvSpPr txBox="1"/>
          <p:nvPr/>
        </p:nvSpPr>
        <p:spPr>
          <a:xfrm>
            <a:off x="4244822" y="4246472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50-50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E04D9-98BA-F623-404D-62853380A109}"/>
              </a:ext>
            </a:extLst>
          </p:cNvPr>
          <p:cNvSpPr txBox="1"/>
          <p:nvPr/>
        </p:nvSpPr>
        <p:spPr>
          <a:xfrm>
            <a:off x="6337737" y="4865375"/>
            <a:ext cx="48315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https://doi.org/10.1177/16878132231210373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8A9141-55EB-5535-FD55-CCFF4874AFEF}"/>
              </a:ext>
            </a:extLst>
          </p:cNvPr>
          <p:cNvSpPr txBox="1"/>
          <p:nvPr/>
        </p:nvSpPr>
        <p:spPr>
          <a:xfrm>
            <a:off x="4869961" y="6017796"/>
            <a:ext cx="1700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https://www.flinnsci.com/sodium-silicate-solution-4-l/s0103/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BC436-3568-D430-3359-77E8ECDE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 descr="A group of brown sand and a ruler&#10;&#10;AI-generated content may be incorrect.">
            <a:extLst>
              <a:ext uri="{FF2B5EF4-FFF2-40B4-BE49-F238E27FC236}">
                <a16:creationId xmlns:a16="http://schemas.microsoft.com/office/drawing/2014/main" id="{6A14700F-7FAE-BB96-3BBB-73BFADEBE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417" y="1320813"/>
            <a:ext cx="2323004" cy="2143427"/>
          </a:xfrm>
          <a:prstGeom prst="rect">
            <a:avLst/>
          </a:prstGeom>
        </p:spPr>
      </p:pic>
      <p:pic>
        <p:nvPicPr>
          <p:cNvPr id="2" name="Picture 1" descr="A group of brown sand and a ruler&#10;&#10;AI-generated content may be incorrect.">
            <a:extLst>
              <a:ext uri="{FF2B5EF4-FFF2-40B4-BE49-F238E27FC236}">
                <a16:creationId xmlns:a16="http://schemas.microsoft.com/office/drawing/2014/main" id="{F64444A3-5E79-CB49-2670-BA7D9905FD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5258" y="3554500"/>
            <a:ext cx="2603805" cy="2307274"/>
          </a:xfrm>
          <a:prstGeom prst="rect">
            <a:avLst/>
          </a:prstGeom>
        </p:spPr>
      </p:pic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72D05F69-793F-1A6C-2480-0DB7BE213B6A}"/>
              </a:ext>
            </a:extLst>
          </p:cNvPr>
          <p:cNvSpPr/>
          <p:nvPr/>
        </p:nvSpPr>
        <p:spPr>
          <a:xfrm>
            <a:off x="711189" y="2114698"/>
            <a:ext cx="2603805" cy="302165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572525"/>
              <a:gd name="adj5" fmla="val 1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A163-27C5-B1B0-15A8-EEC07FF96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7E53B9-2A41-165F-ECFE-087DB0DC7E21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Concrete is reinforced with steel rebar for tensile strength and aggregates for cost/compression strength</a:t>
            </a:r>
          </a:p>
        </p:txBody>
      </p:sp>
      <p:pic>
        <p:nvPicPr>
          <p:cNvPr id="3" name="Picture 2" descr="Long shot of a concrete beam&#10;&#10;Description automatically generated">
            <a:extLst>
              <a:ext uri="{FF2B5EF4-FFF2-40B4-BE49-F238E27FC236}">
                <a16:creationId xmlns:a16="http://schemas.microsoft.com/office/drawing/2014/main" id="{3F04DC9B-D9E5-35EF-6251-01532386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76" y="1865110"/>
            <a:ext cx="5861607" cy="3116003"/>
          </a:xfrm>
          <a:prstGeom prst="rect">
            <a:avLst/>
          </a:prstGeom>
        </p:spPr>
      </p:pic>
      <p:pic>
        <p:nvPicPr>
          <p:cNvPr id="7" name="Picture 6" descr="A collage of a person and a wheelbarrow&#10;&#10;AI-generated content may be incorrect.">
            <a:extLst>
              <a:ext uri="{FF2B5EF4-FFF2-40B4-BE49-F238E27FC236}">
                <a16:creationId xmlns:a16="http://schemas.microsoft.com/office/drawing/2014/main" id="{B97E1EE5-19C6-A74F-6D7D-4E8B4942E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417" y="1870997"/>
            <a:ext cx="5678965" cy="3116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CF1017-D56C-AFD8-6496-8E3ABB4045B5}"/>
              </a:ext>
            </a:extLst>
          </p:cNvPr>
          <p:cNvSpPr txBox="1"/>
          <p:nvPr/>
        </p:nvSpPr>
        <p:spPr>
          <a:xfrm>
            <a:off x="321011" y="4981113"/>
            <a:ext cx="4919447" cy="221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https://www.ecc-edu.net/en/service/tutoring/details/reinforced-concrete-2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1E6CD-F146-8E41-6A88-2F0E8E4CA094}"/>
              </a:ext>
            </a:extLst>
          </p:cNvPr>
          <p:cNvSpPr txBox="1"/>
          <p:nvPr/>
        </p:nvSpPr>
        <p:spPr>
          <a:xfrm>
            <a:off x="5999976" y="4969339"/>
            <a:ext cx="61233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https://www.shutterstock.com/image-photo/contractors-lay-down-area-storage-precast-98231729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A7232-6195-84A6-D056-612EAD68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519C-31E7-BD75-C8BD-159D4654D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5A6FB1-DF70-5DF2-0E7F-4BBF6F4C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2365" y="1086266"/>
            <a:ext cx="9814034" cy="4975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8AB573-9408-150C-4AB3-284C5CED1FF0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Hemp is a rapidly renewable plant that requires less water,  and land and produces more, stronger fibers than cotton 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A2556-88D5-9D13-B67F-8753290D91E7}"/>
              </a:ext>
            </a:extLst>
          </p:cNvPr>
          <p:cNvSpPr txBox="1"/>
          <p:nvPr/>
        </p:nvSpPr>
        <p:spPr>
          <a:xfrm>
            <a:off x="1043677" y="6040912"/>
            <a:ext cx="61233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https://doi.org/10.1007/s10570-022-04583-w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9A631-16EB-A22F-C1A2-82015B4F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C5CD3-A4A1-7339-1066-BAAD93DDF5B6}"/>
              </a:ext>
            </a:extLst>
          </p:cNvPr>
          <p:cNvSpPr txBox="1"/>
          <p:nvPr/>
        </p:nvSpPr>
        <p:spPr>
          <a:xfrm>
            <a:off x="8847608" y="3270231"/>
            <a:ext cx="192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Hemp hurd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7FEAD-34E9-3E6E-5ED7-1ECFB8541264}"/>
              </a:ext>
            </a:extLst>
          </p:cNvPr>
          <p:cNvSpPr txBox="1"/>
          <p:nvPr/>
        </p:nvSpPr>
        <p:spPr>
          <a:xfrm>
            <a:off x="8847608" y="5833130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Hemp fiber</a:t>
            </a:r>
          </a:p>
        </p:txBody>
      </p:sp>
    </p:spTree>
    <p:extLst>
      <p:ext uri="{BB962C8B-B14F-4D97-AF65-F5344CB8AC3E}">
        <p14:creationId xmlns:p14="http://schemas.microsoft.com/office/powerpoint/2010/main" val="284893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1106</Words>
  <Application>Microsoft Office PowerPoint</Application>
  <PresentationFormat>Widescreen</PresentationFormat>
  <Paragraphs>230</Paragraphs>
  <Slides>45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Aptos</vt:lpstr>
      <vt:lpstr>Aptos Display</vt:lpstr>
      <vt:lpstr>Arial</vt:lpstr>
      <vt:lpstr>Franklin Gothic Book</vt:lpstr>
      <vt:lpstr>Franklin Gothic Book Regular</vt:lpstr>
      <vt:lpstr>Times New Roman</vt:lpstr>
      <vt:lpstr>Office Theme</vt:lpstr>
      <vt:lpstr>Hemp Reinforcement  for Improved Strength of  Wood Sodium Silicate Composites for Additive Manufacturing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Tanikella, Nagendra (tani7947@vandals.uidaho.edu)</cp:lastModifiedBy>
  <cp:revision>2</cp:revision>
  <dcterms:created xsi:type="dcterms:W3CDTF">2025-11-13T17:07:59Z</dcterms:created>
  <dcterms:modified xsi:type="dcterms:W3CDTF">2025-11-14T22:12:47Z</dcterms:modified>
</cp:coreProperties>
</file>